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sldIdLst>
    <p:sldId id="307" r:id="rId2"/>
    <p:sldId id="283" r:id="rId3"/>
    <p:sldId id="313" r:id="rId4"/>
    <p:sldId id="330" r:id="rId5"/>
    <p:sldId id="320" r:id="rId6"/>
    <p:sldId id="311" r:id="rId7"/>
    <p:sldId id="322" r:id="rId8"/>
    <p:sldId id="325" r:id="rId9"/>
    <p:sldId id="324" r:id="rId10"/>
    <p:sldId id="294" r:id="rId11"/>
    <p:sldId id="326" r:id="rId12"/>
    <p:sldId id="327" r:id="rId13"/>
    <p:sldId id="328" r:id="rId14"/>
    <p:sldId id="314" r:id="rId15"/>
    <p:sldId id="304" r:id="rId16"/>
    <p:sldId id="318" r:id="rId17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55C"/>
    <a:srgbClr val="58595B"/>
    <a:srgbClr val="175E8F"/>
    <a:srgbClr val="E2AC00"/>
    <a:srgbClr val="FDDCB1"/>
    <a:srgbClr val="FDE2BF"/>
    <a:srgbClr val="1158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65" autoAdjust="0"/>
    <p:restoredTop sz="93899" autoAdjust="0"/>
  </p:normalViewPr>
  <p:slideViewPr>
    <p:cSldViewPr>
      <p:cViewPr varScale="1">
        <p:scale>
          <a:sx n="64" d="100"/>
          <a:sy n="64" d="100"/>
        </p:scale>
        <p:origin x="98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10002D-AD0C-4092-8EA8-263EF3B86C98}" type="doc">
      <dgm:prSet loTypeId="urn:microsoft.com/office/officeart/2005/8/layout/hProcess9" loCatId="process" qsTypeId="urn:microsoft.com/office/officeart/2005/8/quickstyle/simple1" qsCatId="simple" csTypeId="urn:microsoft.com/office/officeart/2005/8/colors/accent6_2" csCatId="accent6" phldr="1"/>
      <dgm:spPr/>
    </dgm:pt>
    <dgm:pt modelId="{620F8051-840F-4AD4-8C6D-B6AE462D26E3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GB" sz="1600" dirty="0">
              <a:latin typeface="Arial" pitchFamily="34" charset="0"/>
              <a:cs typeface="Arial" pitchFamily="34" charset="0"/>
            </a:rPr>
            <a:t>Inputs to service providers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533B7F32-3F3E-4368-BCF3-1E9FB94C4F39}" type="parTrans" cxnId="{932E8571-E5F4-42E7-9876-88ADFB2F7B1C}">
      <dgm:prSet/>
      <dgm:spPr/>
      <dgm:t>
        <a:bodyPr/>
        <a:lstStyle/>
        <a:p>
          <a:endParaRPr lang="en-US"/>
        </a:p>
      </dgm:t>
    </dgm:pt>
    <dgm:pt modelId="{B63FA0EF-D8DD-4E30-A7F3-D152606C6D92}" type="sibTrans" cxnId="{932E8571-E5F4-42E7-9876-88ADFB2F7B1C}">
      <dgm:prSet/>
      <dgm:spPr/>
      <dgm:t>
        <a:bodyPr/>
        <a:lstStyle/>
        <a:p>
          <a:endParaRPr lang="en-US"/>
        </a:p>
      </dgm:t>
    </dgm:pt>
    <dgm:pt modelId="{AFAA298F-45E8-44A0-BA1E-C3BADC1E6396}">
      <dgm:prSet phldrT="[Text]" custT="1"/>
      <dgm:spPr>
        <a:solidFill>
          <a:schemeClr val="accent1"/>
        </a:solidFill>
      </dgm:spPr>
      <dgm:t>
        <a:bodyPr/>
        <a:lstStyle/>
        <a:p>
          <a:r>
            <a:rPr lang="fr-FR" sz="16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16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For the service providers:  </a:t>
          </a:r>
        </a:p>
        <a:p>
          <a:endParaRPr lang="en-US" sz="10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r>
            <a:rPr lang="en-US" sz="16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Autonomy of management  </a:t>
          </a:r>
        </a:p>
        <a:p>
          <a:r>
            <a:rPr lang="en-US" sz="16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Assurance of quality   </a:t>
          </a:r>
        </a:p>
        <a:p>
          <a:r>
            <a:rPr lang="en-US" sz="16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Motivation of staff  </a:t>
          </a:r>
        </a:p>
        <a:p>
          <a:pPr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066FD216-D706-4A36-8509-5A13587064D0}" type="parTrans" cxnId="{69148AFF-46D3-4EFF-A9B7-DE78A889B884}">
      <dgm:prSet/>
      <dgm:spPr/>
      <dgm:t>
        <a:bodyPr/>
        <a:lstStyle/>
        <a:p>
          <a:endParaRPr lang="en-US"/>
        </a:p>
      </dgm:t>
    </dgm:pt>
    <dgm:pt modelId="{43B8AF73-BCC8-411A-8FDC-0683C59A79EA}" type="sibTrans" cxnId="{69148AFF-46D3-4EFF-A9B7-DE78A889B884}">
      <dgm:prSet/>
      <dgm:spPr/>
      <dgm:t>
        <a:bodyPr/>
        <a:lstStyle/>
        <a:p>
          <a:endParaRPr lang="en-US"/>
        </a:p>
      </dgm:t>
    </dgm:pt>
    <dgm:pt modelId="{99D4E123-B4BF-47A5-AD69-A58A014F3AF2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GB" sz="1600" dirty="0">
              <a:latin typeface="Arial" pitchFamily="34" charset="0"/>
              <a:cs typeface="Arial" pitchFamily="34" charset="0"/>
            </a:rPr>
            <a:t>Outputs of service providers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6BBEC899-10ED-4158-9C79-C329CCD9260A}" type="parTrans" cxnId="{6919472B-F785-4FE3-9B85-8961AD852E58}">
      <dgm:prSet/>
      <dgm:spPr/>
      <dgm:t>
        <a:bodyPr/>
        <a:lstStyle/>
        <a:p>
          <a:endParaRPr lang="en-US"/>
        </a:p>
      </dgm:t>
    </dgm:pt>
    <dgm:pt modelId="{7DDB79AF-8F87-47AF-83D1-0355DD7C77D2}" type="sibTrans" cxnId="{6919472B-F785-4FE3-9B85-8961AD852E58}">
      <dgm:prSet/>
      <dgm:spPr/>
      <dgm:t>
        <a:bodyPr/>
        <a:lstStyle/>
        <a:p>
          <a:endParaRPr lang="en-US"/>
        </a:p>
      </dgm:t>
    </dgm:pt>
    <dgm:pt modelId="{C5FC3E6D-16F0-4778-8740-0D4099FD2AD8}" type="pres">
      <dgm:prSet presAssocID="{6910002D-AD0C-4092-8EA8-263EF3B86C98}" presName="CompostProcess" presStyleCnt="0">
        <dgm:presLayoutVars>
          <dgm:dir/>
          <dgm:resizeHandles val="exact"/>
        </dgm:presLayoutVars>
      </dgm:prSet>
      <dgm:spPr/>
    </dgm:pt>
    <dgm:pt modelId="{AFFD1471-6A46-456B-82F1-869217D83BFD}" type="pres">
      <dgm:prSet presAssocID="{6910002D-AD0C-4092-8EA8-263EF3B86C98}" presName="arrow" presStyleLbl="bgShp" presStyleIdx="0" presStyleCnt="1" custScaleX="94351" custScaleY="75620"/>
      <dgm:spPr/>
    </dgm:pt>
    <dgm:pt modelId="{164F7D74-2426-41B5-B6BF-451FDDE00FED}" type="pres">
      <dgm:prSet presAssocID="{6910002D-AD0C-4092-8EA8-263EF3B86C98}" presName="linearProcess" presStyleCnt="0"/>
      <dgm:spPr/>
    </dgm:pt>
    <dgm:pt modelId="{2F1A8EA9-C31F-41B0-BB7E-A78A49876510}" type="pres">
      <dgm:prSet presAssocID="{620F8051-840F-4AD4-8C6D-B6AE462D26E3}" presName="textNode" presStyleLbl="node1" presStyleIdx="0" presStyleCnt="3" custScaleX="76856">
        <dgm:presLayoutVars>
          <dgm:bulletEnabled val="1"/>
        </dgm:presLayoutVars>
      </dgm:prSet>
      <dgm:spPr/>
    </dgm:pt>
    <dgm:pt modelId="{B310D273-B25A-4771-8734-7A14D79329EA}" type="pres">
      <dgm:prSet presAssocID="{B63FA0EF-D8DD-4E30-A7F3-D152606C6D92}" presName="sibTrans" presStyleCnt="0"/>
      <dgm:spPr/>
    </dgm:pt>
    <dgm:pt modelId="{1CD4B6FC-65B0-48AB-8C10-5DE84932A9F2}" type="pres">
      <dgm:prSet presAssocID="{AFAA298F-45E8-44A0-BA1E-C3BADC1E6396}" presName="textNode" presStyleLbl="node1" presStyleIdx="1" presStyleCnt="3" custScaleY="135632">
        <dgm:presLayoutVars>
          <dgm:bulletEnabled val="1"/>
        </dgm:presLayoutVars>
      </dgm:prSet>
      <dgm:spPr/>
    </dgm:pt>
    <dgm:pt modelId="{E3AC640B-0755-4146-B837-BAA34FECEEC0}" type="pres">
      <dgm:prSet presAssocID="{43B8AF73-BCC8-411A-8FDC-0683C59A79EA}" presName="sibTrans" presStyleCnt="0"/>
      <dgm:spPr/>
    </dgm:pt>
    <dgm:pt modelId="{12DC2FB9-ADDF-469B-8CD6-B41AEFBA111C}" type="pres">
      <dgm:prSet presAssocID="{99D4E123-B4BF-47A5-AD69-A58A014F3AF2}" presName="textNode" presStyleLbl="node1" presStyleIdx="2" presStyleCnt="3" custScaleX="78147">
        <dgm:presLayoutVars>
          <dgm:bulletEnabled val="1"/>
        </dgm:presLayoutVars>
      </dgm:prSet>
      <dgm:spPr/>
    </dgm:pt>
  </dgm:ptLst>
  <dgm:cxnLst>
    <dgm:cxn modelId="{6919472B-F785-4FE3-9B85-8961AD852E58}" srcId="{6910002D-AD0C-4092-8EA8-263EF3B86C98}" destId="{99D4E123-B4BF-47A5-AD69-A58A014F3AF2}" srcOrd="2" destOrd="0" parTransId="{6BBEC899-10ED-4158-9C79-C329CCD9260A}" sibTransId="{7DDB79AF-8F87-47AF-83D1-0355DD7C77D2}"/>
    <dgm:cxn modelId="{1F62F142-9032-4A98-9E41-5591FA8FFDF6}" type="presOf" srcId="{6910002D-AD0C-4092-8EA8-263EF3B86C98}" destId="{C5FC3E6D-16F0-4778-8740-0D4099FD2AD8}" srcOrd="0" destOrd="0" presId="urn:microsoft.com/office/officeart/2005/8/layout/hProcess9"/>
    <dgm:cxn modelId="{932E8571-E5F4-42E7-9876-88ADFB2F7B1C}" srcId="{6910002D-AD0C-4092-8EA8-263EF3B86C98}" destId="{620F8051-840F-4AD4-8C6D-B6AE462D26E3}" srcOrd="0" destOrd="0" parTransId="{533B7F32-3F3E-4368-BCF3-1E9FB94C4F39}" sibTransId="{B63FA0EF-D8DD-4E30-A7F3-D152606C6D92}"/>
    <dgm:cxn modelId="{67DBE485-E70E-4A5F-B8F5-859069297FE9}" type="presOf" srcId="{620F8051-840F-4AD4-8C6D-B6AE462D26E3}" destId="{2F1A8EA9-C31F-41B0-BB7E-A78A49876510}" srcOrd="0" destOrd="0" presId="urn:microsoft.com/office/officeart/2005/8/layout/hProcess9"/>
    <dgm:cxn modelId="{FA6076A8-7E99-4894-A8AB-064D20D352FD}" type="presOf" srcId="{AFAA298F-45E8-44A0-BA1E-C3BADC1E6396}" destId="{1CD4B6FC-65B0-48AB-8C10-5DE84932A9F2}" srcOrd="0" destOrd="0" presId="urn:microsoft.com/office/officeart/2005/8/layout/hProcess9"/>
    <dgm:cxn modelId="{5E1D68C6-2D2A-4BE3-824E-8CDF3DBF5159}" type="presOf" srcId="{99D4E123-B4BF-47A5-AD69-A58A014F3AF2}" destId="{12DC2FB9-ADDF-469B-8CD6-B41AEFBA111C}" srcOrd="0" destOrd="0" presId="urn:microsoft.com/office/officeart/2005/8/layout/hProcess9"/>
    <dgm:cxn modelId="{69148AFF-46D3-4EFF-A9B7-DE78A889B884}" srcId="{6910002D-AD0C-4092-8EA8-263EF3B86C98}" destId="{AFAA298F-45E8-44A0-BA1E-C3BADC1E6396}" srcOrd="1" destOrd="0" parTransId="{066FD216-D706-4A36-8509-5A13587064D0}" sibTransId="{43B8AF73-BCC8-411A-8FDC-0683C59A79EA}"/>
    <dgm:cxn modelId="{56580F87-295F-4E05-B87B-9BBFE592EF12}" type="presParOf" srcId="{C5FC3E6D-16F0-4778-8740-0D4099FD2AD8}" destId="{AFFD1471-6A46-456B-82F1-869217D83BFD}" srcOrd="0" destOrd="0" presId="urn:microsoft.com/office/officeart/2005/8/layout/hProcess9"/>
    <dgm:cxn modelId="{936C9B04-0666-435B-BA5C-F1BA78748275}" type="presParOf" srcId="{C5FC3E6D-16F0-4778-8740-0D4099FD2AD8}" destId="{164F7D74-2426-41B5-B6BF-451FDDE00FED}" srcOrd="1" destOrd="0" presId="urn:microsoft.com/office/officeart/2005/8/layout/hProcess9"/>
    <dgm:cxn modelId="{BA3F7A1A-0A05-4760-867F-C8BF02C969D1}" type="presParOf" srcId="{164F7D74-2426-41B5-B6BF-451FDDE00FED}" destId="{2F1A8EA9-C31F-41B0-BB7E-A78A49876510}" srcOrd="0" destOrd="0" presId="urn:microsoft.com/office/officeart/2005/8/layout/hProcess9"/>
    <dgm:cxn modelId="{01751C8F-5089-437E-B585-CD05D4E708BA}" type="presParOf" srcId="{164F7D74-2426-41B5-B6BF-451FDDE00FED}" destId="{B310D273-B25A-4771-8734-7A14D79329EA}" srcOrd="1" destOrd="0" presId="urn:microsoft.com/office/officeart/2005/8/layout/hProcess9"/>
    <dgm:cxn modelId="{100FEF14-C95A-413D-A262-46AA6BF0C75F}" type="presParOf" srcId="{164F7D74-2426-41B5-B6BF-451FDDE00FED}" destId="{1CD4B6FC-65B0-48AB-8C10-5DE84932A9F2}" srcOrd="2" destOrd="0" presId="urn:microsoft.com/office/officeart/2005/8/layout/hProcess9"/>
    <dgm:cxn modelId="{DE836864-BE6D-464B-BE83-8D75504B4B7B}" type="presParOf" srcId="{164F7D74-2426-41B5-B6BF-451FDDE00FED}" destId="{E3AC640B-0755-4146-B837-BAA34FECEEC0}" srcOrd="3" destOrd="0" presId="urn:microsoft.com/office/officeart/2005/8/layout/hProcess9"/>
    <dgm:cxn modelId="{24C75AE0-F95D-43FA-9C9F-C9ED6735A548}" type="presParOf" srcId="{164F7D74-2426-41B5-B6BF-451FDDE00FED}" destId="{12DC2FB9-ADDF-469B-8CD6-B41AEFBA111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D1471-6A46-456B-82F1-869217D83BFD}">
      <dsp:nvSpPr>
        <dsp:cNvPr id="0" name=""/>
        <dsp:cNvSpPr/>
      </dsp:nvSpPr>
      <dsp:spPr>
        <a:xfrm>
          <a:off x="751549" y="537984"/>
          <a:ext cx="5823556" cy="1917259"/>
        </a:xfrm>
        <a:prstGeom prst="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1A8EA9-C31F-41B0-BB7E-A78A49876510}">
      <dsp:nvSpPr>
        <dsp:cNvPr id="0" name=""/>
        <dsp:cNvSpPr/>
      </dsp:nvSpPr>
      <dsp:spPr>
        <a:xfrm>
          <a:off x="3519" y="1234761"/>
          <a:ext cx="2092973" cy="1341120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itchFamily="34" charset="0"/>
              <a:cs typeface="Arial" pitchFamily="34" charset="0"/>
            </a:rPr>
            <a:t>Inputs to service providers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68987" y="1300229"/>
        <a:ext cx="1962037" cy="1210184"/>
      </dsp:txXfrm>
    </dsp:sp>
    <dsp:sp modelId="{1CD4B6FC-65B0-48AB-8C10-5DE84932A9F2}">
      <dsp:nvSpPr>
        <dsp:cNvPr id="0" name=""/>
        <dsp:cNvSpPr/>
      </dsp:nvSpPr>
      <dsp:spPr>
        <a:xfrm>
          <a:off x="2468901" y="995827"/>
          <a:ext cx="2723240" cy="1818987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>
            <a:spcBef>
              <a:spcPct val="0"/>
            </a:spcBef>
            <a:buNone/>
          </a:pPr>
          <a:r>
            <a:rPr lang="fr-FR" sz="1600" kern="12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1600" kern="12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For the service providers:  </a:t>
          </a:r>
        </a:p>
        <a:p>
          <a:pPr marL="0" lvl="0" indent="0">
            <a:spcBef>
              <a:spcPct val="0"/>
            </a:spcBef>
            <a:buNone/>
          </a:pPr>
          <a:endParaRPr lang="en-US" sz="1000" kern="12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0" lvl="0" indent="0">
            <a:spcBef>
              <a:spcPct val="0"/>
            </a:spcBef>
            <a:buNone/>
          </a:pPr>
          <a:r>
            <a:rPr lang="en-US" sz="1600" kern="12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Autonomy of management  </a:t>
          </a:r>
        </a:p>
        <a:p>
          <a:pPr marL="0" lvl="0" indent="0">
            <a:spcBef>
              <a:spcPct val="0"/>
            </a:spcBef>
            <a:buNone/>
          </a:pPr>
          <a:r>
            <a:rPr lang="en-US" sz="1600" kern="12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Assurance of quality   </a:t>
          </a:r>
        </a:p>
        <a:p>
          <a:pPr marL="0" lvl="0" indent="0">
            <a:spcBef>
              <a:spcPct val="0"/>
            </a:spcBef>
            <a:buNone/>
          </a:pPr>
          <a:r>
            <a:rPr lang="en-US" sz="1600" kern="12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Motivation of staff 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kern="12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kern="12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557697" y="1084623"/>
        <a:ext cx="2545648" cy="1641395"/>
      </dsp:txXfrm>
    </dsp:sp>
    <dsp:sp modelId="{12DC2FB9-ADDF-469B-8CD6-B41AEFBA111C}">
      <dsp:nvSpPr>
        <dsp:cNvPr id="0" name=""/>
        <dsp:cNvSpPr/>
      </dsp:nvSpPr>
      <dsp:spPr>
        <a:xfrm>
          <a:off x="5564550" y="1234761"/>
          <a:ext cx="2128130" cy="1341120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itchFamily="34" charset="0"/>
              <a:cs typeface="Arial" pitchFamily="34" charset="0"/>
            </a:rPr>
            <a:t>Outputs of service providers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5630018" y="1300229"/>
        <a:ext cx="1997194" cy="12101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306EB80-7264-4742-A179-FE02D655016D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26701BE7-ABF9-4CFA-8A2D-13765BE9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02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D949AB-0E86-4D2E-808B-122FCB3EF3A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D949AB-0E86-4D2E-808B-122FCB3EF3A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70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8492FD-8140-429F-A890-C867A16E396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767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01BE7-ABF9-4CFA-8A2D-13765BE996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985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01BE7-ABF9-4CFA-8A2D-13765BE996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018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0" dirty="0">
              <a:solidFill>
                <a:sysClr val="windowText" lastClr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01BE7-ABF9-4CFA-8A2D-13765BE996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37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0" dirty="0">
              <a:solidFill>
                <a:sysClr val="windowText" lastClr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01BE7-ABF9-4CFA-8A2D-13765BE996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78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0" dirty="0">
              <a:solidFill>
                <a:sysClr val="windowText" lastClr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01BE7-ABF9-4CFA-8A2D-13765BE996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1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01BE7-ABF9-4CFA-8A2D-13765BE996A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66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0" dirty="0">
              <a:solidFill>
                <a:sysClr val="windowText" lastClr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01BE7-ABF9-4CFA-8A2D-13765BE996A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26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0" dirty="0">
              <a:solidFill>
                <a:sysClr val="windowText" lastClr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01BE7-ABF9-4CFA-8A2D-13765BE996A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53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01BE7-ABF9-4CFA-8A2D-13765BE996A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39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01BE7-ABF9-4CFA-8A2D-13765BE996A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23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VF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514600"/>
            <a:ext cx="7772400" cy="1470025"/>
          </a:xfrm>
        </p:spPr>
        <p:txBody>
          <a:bodyPr/>
          <a:lstStyle>
            <a:lvl1pPr>
              <a:defRPr b="0" baseline="0">
                <a:solidFill>
                  <a:srgbClr val="175E8F"/>
                </a:solidFill>
                <a:latin typeface="Gill Sans MT" pitchFamily="34" charset="0"/>
              </a:defRPr>
            </a:lvl1pPr>
          </a:lstStyle>
          <a:p>
            <a:r>
              <a:rPr lang="en-US" dirty="0"/>
              <a:t>Click to Type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267200"/>
            <a:ext cx="6019800" cy="1219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type subtitle</a:t>
            </a:r>
          </a:p>
        </p:txBody>
      </p:sp>
      <p:pic>
        <p:nvPicPr>
          <p:cNvPr id="8" name="Picture 7" descr="nvf_logo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533400"/>
            <a:ext cx="5410201" cy="729316"/>
          </a:xfrm>
          <a:prstGeom prst="rect">
            <a:avLst/>
          </a:prstGeom>
        </p:spPr>
      </p:pic>
      <p:pic>
        <p:nvPicPr>
          <p:cNvPr id="5" name="Picture 4" descr="NVF Bar 4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33400"/>
          </a:xfrm>
          <a:prstGeom prst="rect">
            <a:avLst/>
          </a:prstGeom>
        </p:spPr>
      </p:pic>
      <p:pic>
        <p:nvPicPr>
          <p:cNvPr id="9" name="Picture 8" descr="NVF Bar blue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6553200"/>
            <a:ext cx="9144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942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VF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152400"/>
            <a:ext cx="8229600" cy="762000"/>
          </a:xfrm>
        </p:spPr>
        <p:txBody>
          <a:bodyPr>
            <a:normAutofit/>
          </a:bodyPr>
          <a:lstStyle>
            <a:lvl1pPr>
              <a:defRPr sz="3600" b="0">
                <a:solidFill>
                  <a:srgbClr val="175E8F"/>
                </a:solidFill>
                <a:latin typeface="Gill Sans MT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Type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11" descr="NVF Bar 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152400"/>
          </a:xfrm>
          <a:prstGeom prst="rect">
            <a:avLst/>
          </a:prstGeom>
        </p:spPr>
      </p:pic>
      <p:pic>
        <p:nvPicPr>
          <p:cNvPr id="13" name="Picture 12" descr="nvf_logo.t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28600" y="6553200"/>
            <a:ext cx="1143000" cy="154081"/>
          </a:xfrm>
          <a:prstGeom prst="rect">
            <a:avLst/>
          </a:prstGeom>
        </p:spPr>
      </p:pic>
      <p:pic>
        <p:nvPicPr>
          <p:cNvPr id="7" name="Picture 6" descr="NVF Bar 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524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>
            <a:lvl1pPr>
              <a:defRPr sz="3200">
                <a:latin typeface="+mn-lt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86568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VF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152400"/>
            <a:ext cx="8229600" cy="762000"/>
          </a:xfrm>
        </p:spPr>
        <p:txBody>
          <a:bodyPr>
            <a:normAutofit/>
          </a:bodyPr>
          <a:lstStyle>
            <a:lvl1pPr>
              <a:defRPr sz="3600" baseline="0">
                <a:solidFill>
                  <a:srgbClr val="175E8F"/>
                </a:solidFill>
                <a:latin typeface="Gill Sans MT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Type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>
                <a:latin typeface="+mn-lt"/>
                <a:cs typeface="Arial" pitchFamily="34" charset="0"/>
              </a:defRPr>
            </a:lvl1pPr>
            <a:lvl2pPr>
              <a:defRPr baseline="0">
                <a:solidFill>
                  <a:srgbClr val="58595B"/>
                </a:solidFill>
                <a:latin typeface="Arial" pitchFamily="34" charset="0"/>
                <a:cs typeface="Arial" pitchFamily="34" charset="0"/>
              </a:defRPr>
            </a:lvl2pPr>
            <a:lvl3pPr>
              <a:defRPr baseline="0">
                <a:solidFill>
                  <a:srgbClr val="58595B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US" dirty="0"/>
              <a:t>This is a sample of what a NVF presentation can look like. </a:t>
            </a:r>
          </a:p>
          <a:p>
            <a:r>
              <a:rPr lang="en-US" dirty="0">
                <a:solidFill>
                  <a:schemeClr val="tx1"/>
                </a:solidFill>
              </a:rPr>
              <a:t>Use this </a:t>
            </a:r>
            <a:r>
              <a:rPr lang="en-US" dirty="0">
                <a:solidFill>
                  <a:srgbClr val="58595B"/>
                </a:solidFill>
              </a:rPr>
              <a:t>grey</a:t>
            </a:r>
            <a:r>
              <a:rPr lang="en-US" dirty="0"/>
              <a:t>, </a:t>
            </a:r>
            <a:r>
              <a:rPr lang="en-US" dirty="0">
                <a:solidFill>
                  <a:srgbClr val="175E8F"/>
                </a:solidFill>
              </a:rPr>
              <a:t>blue</a:t>
            </a:r>
            <a:r>
              <a:rPr lang="en-US" dirty="0"/>
              <a:t>, and </a:t>
            </a:r>
            <a:r>
              <a:rPr lang="en-US" dirty="0">
                <a:solidFill>
                  <a:srgbClr val="FBB040"/>
                </a:solidFill>
              </a:rPr>
              <a:t>yellow</a:t>
            </a:r>
            <a:r>
              <a:rPr lang="en-US" dirty="0"/>
              <a:t> color for text and graphs. </a:t>
            </a:r>
          </a:p>
          <a:p>
            <a:pPr lvl="1"/>
            <a:r>
              <a:rPr lang="en-US" dirty="0">
                <a:solidFill>
                  <a:srgbClr val="FBB040"/>
                </a:solidFill>
              </a:rPr>
              <a:t>Use Yellow for Subheads</a:t>
            </a:r>
          </a:p>
          <a:p>
            <a:pPr lvl="2"/>
            <a:r>
              <a:rPr lang="en-US" dirty="0">
                <a:solidFill>
                  <a:srgbClr val="58595B"/>
                </a:solidFill>
              </a:rPr>
              <a:t>And grey for secondary subheads</a:t>
            </a:r>
          </a:p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11" descr="NVF Bar 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46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9E942-7E9F-4611-8964-C3847145F10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793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8288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CECF9-EBBB-4DC2-A32B-31E119921B8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9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Type Title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71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Gill Sans M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Image result for world ban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6037190"/>
            <a:ext cx="3253740" cy="63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1066800"/>
            <a:ext cx="9144000" cy="251460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1752600"/>
            <a:ext cx="7772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solidFill>
                  <a:schemeClr val="bg1"/>
                </a:solidFill>
              </a:rPr>
              <a:t>Descriptive Analysis of Performance-Based Financing Education Project in Burundi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838200" y="4038600"/>
            <a:ext cx="72009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rgbClr val="58595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rgbClr val="58595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/>
              <a:t>Victoria Ryan</a:t>
            </a:r>
          </a:p>
          <a:p>
            <a:pPr marL="0" indent="0" algn="ctr">
              <a:buNone/>
            </a:pPr>
            <a:r>
              <a:rPr lang="en-US" sz="2500" dirty="0"/>
              <a:t>World Bank Group</a:t>
            </a:r>
          </a:p>
          <a:p>
            <a:pPr marL="0" indent="0" algn="ctr">
              <a:buNone/>
            </a:pPr>
            <a:r>
              <a:rPr lang="en-US" sz="2500" dirty="0"/>
              <a:t>May 16, 2017</a:t>
            </a:r>
          </a:p>
        </p:txBody>
      </p:sp>
      <p:pic>
        <p:nvPicPr>
          <p:cNvPr id="2050" name="Picture 2" descr="Image result for university of maryland school of public polic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67400"/>
            <a:ext cx="2438400" cy="92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16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990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Introduction of PBF Pilot Project in </a:t>
            </a:r>
            <a:r>
              <a:rPr lang="en-US" dirty="0" err="1"/>
              <a:t>Bubanza</a:t>
            </a:r>
            <a:endParaRPr lang="en-US" dirty="0">
              <a:latin typeface="Gill Sans MT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5358DD9B-389F-4F02-AF52-6687EDB437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05800" y="6270670"/>
            <a:ext cx="838200" cy="650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99112" y="2743199"/>
            <a:ext cx="2706688" cy="10668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Project duration (2014-16): </a:t>
            </a:r>
            <a:r>
              <a:rPr lang="en-US" sz="2800" b="1" dirty="0">
                <a:solidFill>
                  <a:prstClr val="white">
                    <a:lumMod val="50000"/>
                  </a:prstClr>
                </a:solidFill>
              </a:rPr>
              <a:t>2 years</a:t>
            </a: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540514"/>
            <a:ext cx="9144000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Mission:</a:t>
            </a:r>
            <a:r>
              <a:rPr lang="en-US" b="1" dirty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</a:rPr>
              <a:t>To provide greater access to </a:t>
            </a:r>
            <a:r>
              <a:rPr lang="en-US" sz="2000" b="1" dirty="0">
                <a:solidFill>
                  <a:srgbClr val="FAB55C"/>
                </a:solidFill>
                <a:latin typeface="Gill Sans MT" panose="020B0502020104020203" pitchFamily="34" charset="0"/>
              </a:rPr>
              <a:t>quality education 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</a:rPr>
              <a:t>for all children by </a:t>
            </a:r>
            <a:r>
              <a:rPr lang="en-US" sz="2000" b="1" dirty="0">
                <a:solidFill>
                  <a:srgbClr val="FAB55C"/>
                </a:solidFill>
                <a:latin typeface="Gill Sans MT" panose="020B0502020104020203" pitchFamily="34" charset="0"/>
              </a:rPr>
              <a:t>improving quality of teaching and learning.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</a:rPr>
              <a:t> 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599112" y="4038599"/>
            <a:ext cx="2706688" cy="10668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Target Population:</a:t>
            </a:r>
          </a:p>
          <a:p>
            <a:pPr algn="ctr"/>
            <a:r>
              <a:rPr lang="en-US" sz="2800" b="1" dirty="0">
                <a:solidFill>
                  <a:prstClr val="white">
                    <a:lumMod val="50000"/>
                  </a:prstClr>
                </a:solidFill>
              </a:rPr>
              <a:t>6,536 students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599112" y="1371599"/>
            <a:ext cx="2706688" cy="11430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Issue Area: </a:t>
            </a:r>
          </a:p>
          <a:p>
            <a:pPr algn="ctr"/>
            <a:r>
              <a:rPr lang="en-US" sz="2300" b="1" dirty="0">
                <a:solidFill>
                  <a:prstClr val="white">
                    <a:lumMod val="50000"/>
                  </a:prstClr>
                </a:solidFill>
              </a:rPr>
              <a:t>Education &amp; System Strengthening</a:t>
            </a:r>
            <a:endParaRPr lang="en-US" sz="2300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2054" name="Picture 6" descr="Image result for burundi 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52" y="1283552"/>
            <a:ext cx="3886200" cy="389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637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990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PBF Health Project in Burundi</a:t>
            </a:r>
            <a:endParaRPr lang="en-US" dirty="0">
              <a:latin typeface="Gill Sans MT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5358DD9B-389F-4F02-AF52-6687EDB437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05800" y="6270670"/>
            <a:ext cx="838200" cy="650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479703"/>
            <a:ext cx="9144000" cy="6924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Mission:</a:t>
            </a:r>
            <a:r>
              <a:rPr lang="en-US" b="1" dirty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  <a:r>
              <a:rPr lang="en-US" sz="1900" dirty="0">
                <a:solidFill>
                  <a:schemeClr val="bg1"/>
                </a:solidFill>
                <a:latin typeface="Gill Sans MT" panose="020B0502020104020203" pitchFamily="34" charset="0"/>
              </a:rPr>
              <a:t>To provide greater access to </a:t>
            </a:r>
            <a:r>
              <a:rPr lang="en-US" sz="1900" b="1" dirty="0">
                <a:solidFill>
                  <a:srgbClr val="FAB55C"/>
                </a:solidFill>
                <a:latin typeface="Gill Sans MT" panose="020B0502020104020203" pitchFamily="34" charset="0"/>
              </a:rPr>
              <a:t>healthcare by improving quality of service provision</a:t>
            </a:r>
            <a:r>
              <a:rPr lang="en-US" sz="1900" dirty="0">
                <a:solidFill>
                  <a:schemeClr val="bg1"/>
                </a:solidFill>
                <a:latin typeface="Gill Sans MT" panose="020B0502020104020203" pitchFamily="34" charset="0"/>
              </a:rPr>
              <a:t>. Improved healthcare outcomes: pre-natal care, assisted deliveries &amp; vaccinations.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914400" y="1447800"/>
            <a:ext cx="3048000" cy="3733800"/>
            <a:chOff x="5599112" y="1143000"/>
            <a:chExt cx="2706688" cy="3733800"/>
          </a:xfrm>
        </p:grpSpPr>
        <p:grpSp>
          <p:nvGrpSpPr>
            <p:cNvPr id="5" name="Group 4"/>
            <p:cNvGrpSpPr/>
            <p:nvPr/>
          </p:nvGrpSpPr>
          <p:grpSpPr>
            <a:xfrm>
              <a:off x="5599112" y="2514599"/>
              <a:ext cx="2706688" cy="2362201"/>
              <a:chOff x="5599112" y="2514599"/>
              <a:chExt cx="2706688" cy="2362201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5599112" y="2514599"/>
                <a:ext cx="2706688" cy="106680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prstClr val="white">
                        <a:lumMod val="50000"/>
                      </a:prstClr>
                    </a:solidFill>
                  </a:rPr>
                  <a:t>Program duration (2006-17): </a:t>
                </a:r>
                <a:r>
                  <a:rPr lang="en-US" sz="2800" b="1" dirty="0">
                    <a:solidFill>
                      <a:prstClr val="white">
                        <a:lumMod val="50000"/>
                      </a:prstClr>
                    </a:solidFill>
                  </a:rPr>
                  <a:t>11 years</a:t>
                </a:r>
                <a:endParaRPr lang="en-US" dirty="0">
                  <a:solidFill>
                    <a:prstClr val="white">
                      <a:lumMod val="50000"/>
                    </a:prstClr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5599112" y="3809999"/>
                <a:ext cx="2706688" cy="106680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prstClr val="white">
                        <a:lumMod val="50000"/>
                      </a:prstClr>
                    </a:solidFill>
                  </a:rPr>
                  <a:t>Target Population:</a:t>
                </a:r>
              </a:p>
              <a:p>
                <a:pPr algn="ctr"/>
                <a:r>
                  <a:rPr lang="en-US" sz="2800" b="1" dirty="0">
                    <a:solidFill>
                      <a:prstClr val="white">
                        <a:lumMod val="50000"/>
                      </a:prstClr>
                    </a:solidFill>
                  </a:rPr>
                  <a:t>735 health centers </a:t>
                </a:r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5599112" y="1143000"/>
              <a:ext cx="2706688" cy="114300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>
                      <a:lumMod val="50000"/>
                    </a:prstClr>
                  </a:solidFill>
                </a:rPr>
                <a:t>Issue Area: </a:t>
              </a:r>
            </a:p>
            <a:p>
              <a:pPr algn="ctr"/>
              <a:r>
                <a:rPr lang="en-US" sz="2300" b="1" dirty="0">
                  <a:solidFill>
                    <a:prstClr val="white">
                      <a:lumMod val="50000"/>
                    </a:prstClr>
                  </a:solidFill>
                </a:rPr>
                <a:t>Health &amp; System Strengthening</a:t>
              </a:r>
              <a:endParaRPr lang="en-US" sz="23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</p:grpSp>
      <p:pic>
        <p:nvPicPr>
          <p:cNvPr id="2052" name="Picture 4" descr="Image result for burundi fla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070" y="1966644"/>
            <a:ext cx="4596260" cy="275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620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447800" y="2133600"/>
            <a:ext cx="6400800" cy="4419600"/>
            <a:chOff x="1400174" y="1557336"/>
            <a:chExt cx="6400800" cy="4419600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blackWhite">
            <a:xfrm>
              <a:off x="4580792" y="3721100"/>
              <a:ext cx="0" cy="1979612"/>
            </a:xfrm>
            <a:prstGeom prst="line">
              <a:avLst/>
            </a:prstGeom>
            <a:solidFill>
              <a:schemeClr val="accent3"/>
            </a:solidFill>
            <a:ln w="28575">
              <a:solidFill>
                <a:srgbClr val="B4B4B4"/>
              </a:solidFill>
              <a:round/>
              <a:headEnd type="none" w="sm" len="sm"/>
              <a:tailEnd type="none" w="sm" len="sm"/>
            </a:ln>
          </p:spPr>
          <p:txBody>
            <a:bodyPr lIns="36000" tIns="36000" rIns="36000" bIns="36000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blackWhite">
            <a:xfrm>
              <a:off x="3246394" y="2634447"/>
              <a:ext cx="3124200" cy="2047089"/>
            </a:xfrm>
            <a:prstGeom prst="line">
              <a:avLst/>
            </a:prstGeom>
            <a:solidFill>
              <a:schemeClr val="accent3"/>
            </a:solidFill>
            <a:ln w="28575">
              <a:solidFill>
                <a:srgbClr val="B4B4B4"/>
              </a:solidFill>
              <a:round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blackWhite">
            <a:xfrm flipV="1">
              <a:off x="2619375" y="2768862"/>
              <a:ext cx="3387640" cy="1695986"/>
            </a:xfrm>
            <a:prstGeom prst="line">
              <a:avLst/>
            </a:prstGeom>
            <a:solidFill>
              <a:schemeClr val="accent3"/>
            </a:solidFill>
            <a:ln w="28575">
              <a:solidFill>
                <a:srgbClr val="B4B4B4"/>
              </a:solidFill>
              <a:round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blackWhite">
            <a:xfrm>
              <a:off x="3625361" y="4908549"/>
              <a:ext cx="1913792" cy="1068387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defTabSz="820738">
                <a:lnSpc>
                  <a:spcPct val="95000"/>
                </a:lnSpc>
                <a:defRPr/>
              </a:pPr>
              <a:r>
                <a:rPr lang="en-US" sz="1600" dirty="0">
                  <a:solidFill>
                    <a:schemeClr val="bg1"/>
                  </a:solidFill>
                  <a:ea typeface="ＭＳ Ｐゴシック" pitchFamily="50" charset="-128"/>
                </a:rPr>
                <a:t>Obligation for performance</a:t>
              </a: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blackWhite">
            <a:xfrm>
              <a:off x="5373561" y="1679574"/>
              <a:ext cx="1970213" cy="1249362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defTabSz="820738">
                <a:lnSpc>
                  <a:spcPct val="95000"/>
                </a:lnSpc>
                <a:defRPr/>
              </a:pPr>
              <a:r>
                <a:rPr lang="en-US" sz="1600" dirty="0">
                  <a:solidFill>
                    <a:schemeClr val="bg1"/>
                  </a:solidFill>
                  <a:ea typeface="ＭＳ Ｐゴシック" pitchFamily="50" charset="-128"/>
                </a:rPr>
                <a:t>Emphasis on staff motivation  &amp; autonomy</a:t>
              </a: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blackWhite">
            <a:xfrm>
              <a:off x="2085974" y="1557336"/>
              <a:ext cx="2155581" cy="1249362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defTabSz="820738">
                <a:lnSpc>
                  <a:spcPct val="95000"/>
                </a:lnSpc>
                <a:defRPr/>
              </a:pPr>
              <a:r>
                <a:rPr lang="en-US" sz="1600" dirty="0">
                  <a:solidFill>
                    <a:schemeClr val="bg1"/>
                  </a:solidFill>
                  <a:ea typeface="ＭＳ Ｐゴシック" pitchFamily="50" charset="-128"/>
                </a:rPr>
                <a:t>Output-focused - Funds given after services provided</a:t>
              </a: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blackWhite">
            <a:xfrm>
              <a:off x="5879855" y="3767136"/>
              <a:ext cx="1921119" cy="1150673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 wrap="square" lIns="36000" tIns="36000" rIns="36000" bIns="36000" anchor="ctr">
              <a:spAutoFit/>
            </a:bodyPr>
            <a:lstStyle/>
            <a:p>
              <a:pPr algn="ctr" defTabSz="820738">
                <a:lnSpc>
                  <a:spcPct val="95000"/>
                </a:lnSpc>
                <a:defRPr/>
              </a:pPr>
              <a:endParaRPr lang="en-US" sz="500" dirty="0">
                <a:solidFill>
                  <a:srgbClr val="313131"/>
                </a:solidFill>
                <a:ea typeface="ＭＳ Ｐゴシック" pitchFamily="50" charset="-128"/>
              </a:endParaRPr>
            </a:p>
            <a:p>
              <a:pPr algn="ctr" defTabSz="820738">
                <a:lnSpc>
                  <a:spcPct val="95000"/>
                </a:lnSpc>
                <a:defRPr/>
              </a:pPr>
              <a:endParaRPr lang="en-US" sz="400" dirty="0">
                <a:solidFill>
                  <a:schemeClr val="bg1"/>
                </a:solidFill>
                <a:ea typeface="ＭＳ Ｐゴシック" pitchFamily="50" charset="-128"/>
              </a:endParaRPr>
            </a:p>
            <a:p>
              <a:pPr algn="ctr" defTabSz="820738">
                <a:lnSpc>
                  <a:spcPct val="95000"/>
                </a:lnSpc>
                <a:defRPr/>
              </a:pPr>
              <a:r>
                <a:rPr lang="en-US" sz="1600" dirty="0">
                  <a:solidFill>
                    <a:schemeClr val="bg1"/>
                  </a:solidFill>
                  <a:ea typeface="ＭＳ Ｐゴシック" pitchFamily="50" charset="-128"/>
                </a:rPr>
                <a:t>Empowerment of stakeholders</a:t>
              </a:r>
            </a:p>
            <a:p>
              <a:pPr algn="ctr" defTabSz="820738">
                <a:lnSpc>
                  <a:spcPct val="95000"/>
                </a:lnSpc>
                <a:defRPr/>
              </a:pPr>
              <a:endParaRPr lang="en-US" sz="500" dirty="0">
                <a:solidFill>
                  <a:schemeClr val="bg1"/>
                </a:solidFill>
                <a:ea typeface="ＭＳ Ｐゴシック" pitchFamily="50" charset="-128"/>
              </a:endParaRPr>
            </a:p>
            <a:p>
              <a:pPr algn="ctr" defTabSz="820738">
                <a:lnSpc>
                  <a:spcPct val="95000"/>
                </a:lnSpc>
                <a:defRPr/>
              </a:pPr>
              <a:endParaRPr lang="en-US" sz="500" dirty="0">
                <a:solidFill>
                  <a:srgbClr val="313131"/>
                </a:solidFill>
                <a:ea typeface="ＭＳ Ｐゴシック" pitchFamily="50" charset="-128"/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blackWhite">
            <a:xfrm>
              <a:off x="1400174" y="3767136"/>
              <a:ext cx="1926981" cy="1071562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defTabSz="820738">
                <a:lnSpc>
                  <a:spcPct val="95000"/>
                </a:lnSpc>
                <a:defRPr/>
              </a:pPr>
              <a:r>
                <a:rPr lang="en-US" sz="1600" dirty="0">
                  <a:solidFill>
                    <a:schemeClr val="bg1"/>
                  </a:solidFill>
                  <a:ea typeface="ＭＳ Ｐゴシック" pitchFamily="50" charset="-128"/>
                </a:rPr>
                <a:t>Strict monitoring mechanism</a:t>
              </a: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blackWhite">
            <a:xfrm>
              <a:off x="3677382" y="2928936"/>
              <a:ext cx="1913792" cy="1219200"/>
            </a:xfrm>
            <a:prstGeom prst="ellipse">
              <a:avLst/>
            </a:prstGeom>
            <a:solidFill>
              <a:srgbClr val="FAB55C"/>
            </a:solidFill>
            <a:ln w="12700">
              <a:solidFill>
                <a:srgbClr val="8C8C8C"/>
              </a:solidFill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defTabSz="820738">
                <a:lnSpc>
                  <a:spcPct val="95000"/>
                </a:lnSpc>
                <a:defRPr/>
              </a:pPr>
              <a:r>
                <a:rPr lang="en-US" dirty="0">
                  <a:ea typeface="ＭＳ Ｐゴシック" pitchFamily="50" charset="-128"/>
                </a:rPr>
                <a:t>Performance-based financing</a:t>
              </a:r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3400" y="269797"/>
            <a:ext cx="8229600" cy="644603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175E8F"/>
                </a:solidFill>
                <a:cs typeface="Arial" pitchFamily="34" charset="0"/>
              </a:rPr>
              <a:t>What is Performance Based Financing?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1041737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Strategy of financing based on results. Mechanism whereby the payment of funds is conditional on the achievement of pre-defined objectives. Improves service provider performance and services through financial motivation.</a:t>
            </a:r>
          </a:p>
        </p:txBody>
      </p:sp>
    </p:spTree>
    <p:extLst>
      <p:ext uri="{BB962C8B-B14F-4D97-AF65-F5344CB8AC3E}">
        <p14:creationId xmlns:p14="http://schemas.microsoft.com/office/powerpoint/2010/main" val="3178168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399"/>
            <a:ext cx="9220200" cy="953869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Traditional vs. Results-based approach*</a:t>
            </a:r>
            <a:endParaRPr lang="fr-FR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1878" y="1106269"/>
            <a:ext cx="2342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 Traditional Financing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866494" y="990600"/>
            <a:ext cx="2342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Performance Based Financing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0216" y="4876800"/>
            <a:ext cx="8305800" cy="1066800"/>
          </a:xfrm>
          <a:prstGeom prst="roundRect">
            <a:avLst/>
          </a:prstGeom>
          <a:solidFill>
            <a:srgbClr val="FAB55C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0137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>
                <a:solidFill>
                  <a:schemeClr val="tx1"/>
                </a:solidFill>
                <a:latin typeface="Arial" charset="0"/>
                <a:cs typeface="Arial" charset="0"/>
              </a:rPr>
              <a:t>1 – Financing </a:t>
            </a:r>
            <a:r>
              <a:rPr lang="fr-FR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given</a:t>
            </a:r>
            <a:r>
              <a:rPr lang="fr-FR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FR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based</a:t>
            </a:r>
            <a:r>
              <a:rPr lang="fr-FR" sz="1600" dirty="0">
                <a:solidFill>
                  <a:schemeClr val="tx1"/>
                </a:solidFill>
                <a:latin typeface="Arial" charset="0"/>
                <a:cs typeface="Arial" charset="0"/>
              </a:rPr>
              <a:t> on 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results achieved (and not on perceived input needs) </a:t>
            </a:r>
          </a:p>
          <a:p>
            <a:pPr marL="190137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2 – Funds directly transferred to service providers, not used to provide inputs "in kind" </a:t>
            </a:r>
          </a:p>
          <a:p>
            <a:pPr marL="190137">
              <a:spcBef>
                <a:spcPts val="300"/>
              </a:spcBef>
              <a:spcAft>
                <a:spcPts val="50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3 – Designed to address internal problems of the service providers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960416" y="2362200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$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08616" y="2362200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$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09600" y="1828800"/>
            <a:ext cx="7696200" cy="3424540"/>
            <a:chOff x="665016" y="2013368"/>
            <a:chExt cx="7696200" cy="3424540"/>
          </a:xfrm>
        </p:grpSpPr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:p14="http://schemas.microsoft.com/office/powerpoint/2010/main" val="722164915"/>
                </p:ext>
              </p:extLst>
            </p:nvPr>
          </p:nvGraphicFramePr>
          <p:xfrm>
            <a:off x="665016" y="2085108"/>
            <a:ext cx="7696200" cy="3352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cxnSp>
          <p:nvCxnSpPr>
            <p:cNvPr id="8" name="AutoShape 17"/>
            <p:cNvCxnSpPr>
              <a:cxnSpLocks noChangeShapeType="1"/>
            </p:cNvCxnSpPr>
            <p:nvPr/>
          </p:nvCxnSpPr>
          <p:spPr bwMode="auto">
            <a:xfrm rot="16200000" flipH="1">
              <a:off x="1186793" y="2634592"/>
              <a:ext cx="1263231" cy="20784"/>
            </a:xfrm>
            <a:prstGeom prst="straightConnector1">
              <a:avLst/>
            </a:prstGeom>
            <a:noFill/>
            <a:ln w="63500">
              <a:solidFill>
                <a:schemeClr val="accent1"/>
              </a:solidFill>
              <a:round/>
              <a:headEnd/>
              <a:tailEnd type="triangle" w="lg" len="med"/>
            </a:ln>
          </p:spPr>
        </p:cxnSp>
        <p:cxnSp>
          <p:nvCxnSpPr>
            <p:cNvPr id="12" name="AutoShape 17"/>
            <p:cNvCxnSpPr>
              <a:cxnSpLocks noChangeShapeType="1"/>
            </p:cNvCxnSpPr>
            <p:nvPr/>
          </p:nvCxnSpPr>
          <p:spPr bwMode="auto">
            <a:xfrm rot="16200000" flipV="1">
              <a:off x="6444593" y="2634593"/>
              <a:ext cx="1263231" cy="20784"/>
            </a:xfrm>
            <a:prstGeom prst="straightConnector1">
              <a:avLst/>
            </a:prstGeom>
            <a:noFill/>
            <a:ln w="63500">
              <a:solidFill>
                <a:schemeClr val="accent1"/>
              </a:solidFill>
              <a:round/>
              <a:headEnd/>
              <a:tailEnd type="triangle" w="lg" len="med"/>
            </a:ln>
          </p:spPr>
        </p:cxnSp>
        <p:cxnSp>
          <p:nvCxnSpPr>
            <p:cNvPr id="25" name="AutoShape 17"/>
            <p:cNvCxnSpPr>
              <a:cxnSpLocks noChangeShapeType="1"/>
            </p:cNvCxnSpPr>
            <p:nvPr/>
          </p:nvCxnSpPr>
          <p:spPr bwMode="auto">
            <a:xfrm flipH="1">
              <a:off x="4398816" y="2057400"/>
              <a:ext cx="1828800" cy="914400"/>
            </a:xfrm>
            <a:prstGeom prst="straightConnector1">
              <a:avLst/>
            </a:prstGeom>
            <a:noFill/>
            <a:ln w="63500">
              <a:solidFill>
                <a:schemeClr val="accent1"/>
              </a:solidFill>
              <a:round/>
              <a:headEnd/>
              <a:tailEnd type="triangle" w="lg" len="med"/>
            </a:ln>
          </p:spPr>
        </p:cxn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218217" y="2286000"/>
              <a:ext cx="612294" cy="468000"/>
            </a:xfrm>
            <a:prstGeom prst="ellipse">
              <a:avLst/>
            </a:prstGeom>
            <a:solidFill>
              <a:srgbClr val="4F81BD">
                <a:tint val="50000"/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 flipH="1">
              <a:off x="5011111" y="2057400"/>
              <a:ext cx="711988" cy="544200"/>
            </a:xfrm>
            <a:prstGeom prst="ellipse">
              <a:avLst/>
            </a:prstGeom>
            <a:solidFill>
              <a:srgbClr val="4F81BD">
                <a:tint val="50000"/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5237017" y="2438400"/>
              <a:ext cx="612294" cy="468000"/>
            </a:xfrm>
            <a:prstGeom prst="ellipse">
              <a:avLst/>
            </a:prstGeom>
            <a:solidFill>
              <a:srgbClr val="4F81BD">
                <a:tint val="50000"/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13821" y="6373098"/>
            <a:ext cx="739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*World Bank Group – PBF and free healthcare in Burundi presentation</a:t>
            </a:r>
          </a:p>
        </p:txBody>
      </p:sp>
    </p:spTree>
    <p:extLst>
      <p:ext uri="{BB962C8B-B14F-4D97-AF65-F5344CB8AC3E}">
        <p14:creationId xmlns:p14="http://schemas.microsoft.com/office/powerpoint/2010/main" val="3850363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 algn="l"/>
            <a:r>
              <a:rPr lang="en-US" dirty="0"/>
              <a:t>Research Methodology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62000" y="1378034"/>
            <a:ext cx="3429000" cy="2194560"/>
            <a:chOff x="321173" y="2626247"/>
            <a:chExt cx="2974975" cy="519602"/>
          </a:xfrm>
          <a:solidFill>
            <a:srgbClr val="FAB55C"/>
          </a:solidFill>
        </p:grpSpPr>
        <p:sp>
          <p:nvSpPr>
            <p:cNvPr id="6" name="Rounded Rectangle 19"/>
            <p:cNvSpPr/>
            <p:nvPr/>
          </p:nvSpPr>
          <p:spPr>
            <a:xfrm>
              <a:off x="321173" y="2626247"/>
              <a:ext cx="2974975" cy="519602"/>
            </a:xfrm>
            <a:prstGeom prst="roundRect">
              <a:avLst/>
            </a:prstGeom>
            <a:grpFill/>
            <a:ln>
              <a:solidFill>
                <a:srgbClr val="FAB55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8324" y="2642765"/>
              <a:ext cx="2760673" cy="47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i="1" dirty="0">
                  <a:solidFill>
                    <a:schemeClr val="bg1"/>
                  </a:solidFill>
                </a:rPr>
                <a:t>Research project</a:t>
              </a:r>
              <a:r>
                <a:rPr lang="en-US" sz="2200" b="1" dirty="0">
                  <a:solidFill>
                    <a:schemeClr val="bg1"/>
                  </a:solidFill>
                </a:rPr>
                <a:t>:</a:t>
              </a:r>
            </a:p>
            <a:p>
              <a:pPr algn="ctr"/>
              <a:endParaRPr lang="en-US" sz="1500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2200" dirty="0">
                  <a:solidFill>
                    <a:schemeClr val="bg1"/>
                  </a:solidFill>
                </a:rPr>
                <a:t>Implementation evaluation of performance-based financing pilot project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29200" y="1371602"/>
            <a:ext cx="3429000" cy="2194560"/>
            <a:chOff x="1223850" y="2104480"/>
            <a:chExt cx="2974975" cy="461330"/>
          </a:xfrm>
          <a:solidFill>
            <a:schemeClr val="accent1"/>
          </a:solidFill>
        </p:grpSpPr>
        <p:sp>
          <p:nvSpPr>
            <p:cNvPr id="9" name="Rounded Rectangle 55"/>
            <p:cNvSpPr/>
            <p:nvPr/>
          </p:nvSpPr>
          <p:spPr>
            <a:xfrm>
              <a:off x="1223850" y="2104480"/>
              <a:ext cx="2974975" cy="461330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11355" y="2129214"/>
              <a:ext cx="2821360" cy="42378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i="1" dirty="0">
                  <a:solidFill>
                    <a:schemeClr val="bg1"/>
                  </a:solidFill>
                </a:rPr>
                <a:t>Goal</a:t>
              </a:r>
              <a:r>
                <a:rPr lang="en-US" sz="2200" b="1" dirty="0">
                  <a:solidFill>
                    <a:schemeClr val="bg1"/>
                  </a:solidFill>
                </a:rPr>
                <a:t>: </a:t>
              </a:r>
            </a:p>
            <a:p>
              <a:pPr algn="ctr"/>
              <a:endParaRPr lang="en-US" sz="1500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2200" dirty="0">
                  <a:solidFill>
                    <a:schemeClr val="bg1"/>
                  </a:solidFill>
                </a:rPr>
                <a:t>Draw conclusions about strength of design and implementation to inform feasibility of scale-up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666999" y="4024509"/>
            <a:ext cx="3505200" cy="2444781"/>
            <a:chOff x="1223850" y="2096541"/>
            <a:chExt cx="3997374" cy="2137956"/>
          </a:xfrm>
        </p:grpSpPr>
        <p:sp>
          <p:nvSpPr>
            <p:cNvPr id="12" name="Rounded Rectangle 55"/>
            <p:cNvSpPr/>
            <p:nvPr/>
          </p:nvSpPr>
          <p:spPr>
            <a:xfrm>
              <a:off x="1223850" y="2096541"/>
              <a:ext cx="3997374" cy="1919138"/>
            </a:xfrm>
            <a:prstGeom prst="roundRect">
              <a:avLst/>
            </a:prstGeom>
            <a:solidFill>
              <a:srgbClr val="58595B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10751" y="2175500"/>
              <a:ext cx="3898359" cy="2058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i="1" dirty="0">
                  <a:solidFill>
                    <a:schemeClr val="bg1"/>
                  </a:solidFill>
                </a:rPr>
                <a:t>Methodology</a:t>
              </a:r>
              <a:r>
                <a:rPr lang="en-US" sz="2200" b="1" dirty="0">
                  <a:solidFill>
                    <a:schemeClr val="bg1"/>
                  </a:solidFill>
                </a:rPr>
                <a:t>:</a:t>
              </a:r>
            </a:p>
            <a:p>
              <a:pPr algn="ctr"/>
              <a:endParaRPr lang="en-US" sz="1500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2200" dirty="0">
                  <a:solidFill>
                    <a:schemeClr val="bg1"/>
                  </a:solidFill>
                </a:rPr>
                <a:t>Conducted interviews with key stakeholders, analyzed administrative data, conducted research</a:t>
              </a:r>
            </a:p>
            <a:p>
              <a:r>
                <a:rPr lang="en-US" sz="2200" b="1" dirty="0">
                  <a:solidFill>
                    <a:schemeClr val="bg1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557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3352800" y="3581400"/>
            <a:ext cx="5245251" cy="2057400"/>
            <a:chOff x="3352800" y="3581400"/>
            <a:chExt cx="5245251" cy="2057400"/>
          </a:xfrm>
        </p:grpSpPr>
        <p:grpSp>
          <p:nvGrpSpPr>
            <p:cNvPr id="31" name="Group 30"/>
            <p:cNvGrpSpPr/>
            <p:nvPr/>
          </p:nvGrpSpPr>
          <p:grpSpPr>
            <a:xfrm>
              <a:off x="3352800" y="3620527"/>
              <a:ext cx="1726501" cy="2012876"/>
              <a:chOff x="3603099" y="2579777"/>
              <a:chExt cx="1726501" cy="2012876"/>
            </a:xfrm>
          </p:grpSpPr>
          <p:sp>
            <p:nvSpPr>
              <p:cNvPr id="18" name="Shape 106"/>
              <p:cNvSpPr/>
              <p:nvPr/>
            </p:nvSpPr>
            <p:spPr>
              <a:xfrm>
                <a:off x="3603099" y="2579777"/>
                <a:ext cx="1726500" cy="201287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9" name="Shape 107"/>
              <p:cNvSpPr txBox="1"/>
              <p:nvPr/>
            </p:nvSpPr>
            <p:spPr>
              <a:xfrm>
                <a:off x="3603100" y="3988450"/>
                <a:ext cx="1726500" cy="51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algn="ctr" rtl="0"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FFFFFF"/>
                    </a:solidFill>
                  </a:rPr>
                  <a:t>Autonomy</a:t>
                </a:r>
                <a:endParaRPr lang="en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6871544" y="3581400"/>
              <a:ext cx="1726507" cy="2057400"/>
              <a:chOff x="7121843" y="2540650"/>
              <a:chExt cx="1726507" cy="2057400"/>
            </a:xfrm>
          </p:grpSpPr>
          <p:sp>
            <p:nvSpPr>
              <p:cNvPr id="22" name="Shape 110"/>
              <p:cNvSpPr/>
              <p:nvPr/>
            </p:nvSpPr>
            <p:spPr>
              <a:xfrm>
                <a:off x="7121843" y="2579776"/>
                <a:ext cx="1726500" cy="201287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3" name="Shape 111"/>
              <p:cNvSpPr txBox="1"/>
              <p:nvPr/>
            </p:nvSpPr>
            <p:spPr>
              <a:xfrm>
                <a:off x="7121850" y="3801554"/>
                <a:ext cx="1726500" cy="7964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algn="ctr" rtl="0"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FFFFFF"/>
                    </a:solidFill>
                  </a:rPr>
                  <a:t>Establishment of Contracts</a:t>
                </a:r>
                <a:endParaRPr lang="en" b="1" dirty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24" name="Shape 11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7336899" y="2540650"/>
                <a:ext cx="1334001" cy="148950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9" name="Group 28"/>
            <p:cNvGrpSpPr/>
            <p:nvPr/>
          </p:nvGrpSpPr>
          <p:grpSpPr>
            <a:xfrm>
              <a:off x="5105400" y="3620526"/>
              <a:ext cx="1733270" cy="2018274"/>
              <a:chOff x="5355699" y="2579776"/>
              <a:chExt cx="1733270" cy="2018274"/>
            </a:xfrm>
          </p:grpSpPr>
          <p:sp>
            <p:nvSpPr>
              <p:cNvPr id="26" name="Shape 114"/>
              <p:cNvSpPr/>
              <p:nvPr/>
            </p:nvSpPr>
            <p:spPr>
              <a:xfrm>
                <a:off x="5362469" y="2579776"/>
                <a:ext cx="1726500" cy="2018274"/>
              </a:xfrm>
              <a:prstGeom prst="rect">
                <a:avLst/>
              </a:prstGeom>
              <a:solidFill>
                <a:srgbClr val="FAB55C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7" name="Shape 115"/>
              <p:cNvSpPr txBox="1"/>
              <p:nvPr/>
            </p:nvSpPr>
            <p:spPr>
              <a:xfrm>
                <a:off x="5355699" y="3666250"/>
                <a:ext cx="1726500" cy="47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algn="ctr" rtl="0">
                  <a:spcBef>
                    <a:spcPts val="0"/>
                  </a:spcBef>
                  <a:buNone/>
                </a:pPr>
                <a:r>
                  <a:rPr lang="en-US" sz="1700" b="1" dirty="0">
                    <a:solidFill>
                      <a:srgbClr val="FFFFFF"/>
                    </a:solidFill>
                  </a:rPr>
                  <a:t>Role definition, separation &amp; decentralization</a:t>
                </a:r>
                <a:endParaRPr lang="en" sz="1700" b="1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762000"/>
          </a:xfrm>
        </p:spPr>
        <p:txBody>
          <a:bodyPr/>
          <a:lstStyle/>
          <a:p>
            <a:pPr algn="l"/>
            <a:r>
              <a:rPr lang="en-US" dirty="0"/>
              <a:t>Key Characteristics to PBF success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hape 94"/>
          <p:cNvSpPr/>
          <p:nvPr/>
        </p:nvSpPr>
        <p:spPr>
          <a:xfrm>
            <a:off x="3352800" y="1600200"/>
            <a:ext cx="1726500" cy="1981200"/>
          </a:xfrm>
          <a:prstGeom prst="rect">
            <a:avLst/>
          </a:prstGeom>
          <a:solidFill>
            <a:srgbClr val="FAB55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95"/>
          <p:cNvSpPr txBox="1"/>
          <p:nvPr/>
        </p:nvSpPr>
        <p:spPr>
          <a:xfrm>
            <a:off x="3352801" y="2794076"/>
            <a:ext cx="1726500" cy="51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 dirty="0">
                <a:solidFill>
                  <a:srgbClr val="FFFFFF"/>
                </a:solidFill>
              </a:rPr>
              <a:t>Government buy-in</a:t>
            </a:r>
            <a:endParaRPr lang="en" b="1" dirty="0">
              <a:solidFill>
                <a:srgbClr val="FFFFFF"/>
              </a:solidFill>
            </a:endParaRPr>
          </a:p>
        </p:txBody>
      </p:sp>
      <p:sp>
        <p:nvSpPr>
          <p:cNvPr id="10" name="Shape 98"/>
          <p:cNvSpPr/>
          <p:nvPr/>
        </p:nvSpPr>
        <p:spPr>
          <a:xfrm>
            <a:off x="5112170" y="1600200"/>
            <a:ext cx="1726500" cy="198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99"/>
          <p:cNvSpPr txBox="1"/>
          <p:nvPr/>
        </p:nvSpPr>
        <p:spPr>
          <a:xfrm>
            <a:off x="5112176" y="2945701"/>
            <a:ext cx="1726500" cy="63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 dirty="0">
                <a:solidFill>
                  <a:srgbClr val="FFFFFF"/>
                </a:solidFill>
              </a:rPr>
              <a:t>M&amp;E System</a:t>
            </a:r>
            <a:endParaRPr lang="en" b="1" dirty="0">
              <a:solidFill>
                <a:srgbClr val="FFFFFF"/>
              </a:solidFill>
            </a:endParaRPr>
          </a:p>
        </p:txBody>
      </p:sp>
      <p:pic>
        <p:nvPicPr>
          <p:cNvPr id="12" name="Shape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826" y="1752600"/>
            <a:ext cx="12192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102"/>
          <p:cNvSpPr/>
          <p:nvPr/>
        </p:nvSpPr>
        <p:spPr>
          <a:xfrm>
            <a:off x="6871544" y="1600200"/>
            <a:ext cx="1726500" cy="1981200"/>
          </a:xfrm>
          <a:prstGeom prst="rect">
            <a:avLst/>
          </a:prstGeom>
          <a:solidFill>
            <a:srgbClr val="FAB55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" name="Shape 103"/>
          <p:cNvSpPr txBox="1"/>
          <p:nvPr/>
        </p:nvSpPr>
        <p:spPr>
          <a:xfrm>
            <a:off x="6871551" y="3037800"/>
            <a:ext cx="1726500" cy="23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 dirty="0">
                <a:solidFill>
                  <a:srgbClr val="FFFFFF"/>
                </a:solidFill>
              </a:rPr>
              <a:t>Transparency</a:t>
            </a:r>
            <a:endParaRPr lang="en" b="1" dirty="0">
              <a:solidFill>
                <a:srgbClr val="FFFFFF"/>
              </a:solidFill>
            </a:endParaRPr>
          </a:p>
        </p:txBody>
      </p:sp>
      <p:sp>
        <p:nvSpPr>
          <p:cNvPr id="35" name="Shape 117"/>
          <p:cNvSpPr txBox="1"/>
          <p:nvPr/>
        </p:nvSpPr>
        <p:spPr>
          <a:xfrm>
            <a:off x="335200" y="1600199"/>
            <a:ext cx="2897700" cy="403320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000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There are six </a:t>
            </a:r>
            <a:r>
              <a:rPr lang="en-US" sz="2000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key cross-cutting characteristics that are indicative of success in a PBF program, regardless of the sector.</a:t>
            </a:r>
            <a:endParaRPr lang="en" sz="2000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" name="Freeform 278"/>
          <p:cNvSpPr>
            <a:spLocks noChangeAspect="1" noEditPoints="1"/>
          </p:cNvSpPr>
          <p:nvPr/>
        </p:nvSpPr>
        <p:spPr bwMode="auto">
          <a:xfrm>
            <a:off x="5562600" y="3675320"/>
            <a:ext cx="906510" cy="1049080"/>
          </a:xfrm>
          <a:custGeom>
            <a:avLst/>
            <a:gdLst>
              <a:gd name="T0" fmla="*/ 2997 w 5074"/>
              <a:gd name="T1" fmla="*/ 4626 h 5872"/>
              <a:gd name="T2" fmla="*/ 3300 w 5074"/>
              <a:gd name="T3" fmla="*/ 3685 h 5872"/>
              <a:gd name="T4" fmla="*/ 3300 w 5074"/>
              <a:gd name="T5" fmla="*/ 3685 h 5872"/>
              <a:gd name="T6" fmla="*/ 3002 w 5074"/>
              <a:gd name="T7" fmla="*/ 3673 h 5872"/>
              <a:gd name="T8" fmla="*/ 915 w 5074"/>
              <a:gd name="T9" fmla="*/ 2422 h 5872"/>
              <a:gd name="T10" fmla="*/ 915 w 5074"/>
              <a:gd name="T11" fmla="*/ 2719 h 5872"/>
              <a:gd name="T12" fmla="*/ 4766 w 5074"/>
              <a:gd name="T13" fmla="*/ 2803 h 5872"/>
              <a:gd name="T14" fmla="*/ 4085 w 5074"/>
              <a:gd name="T15" fmla="*/ 2384 h 5872"/>
              <a:gd name="T16" fmla="*/ 3638 w 5074"/>
              <a:gd name="T17" fmla="*/ 2874 h 5872"/>
              <a:gd name="T18" fmla="*/ 4677 w 5074"/>
              <a:gd name="T19" fmla="*/ 1810 h 5872"/>
              <a:gd name="T20" fmla="*/ 4834 w 5074"/>
              <a:gd name="T21" fmla="*/ 1861 h 5872"/>
              <a:gd name="T22" fmla="*/ 4992 w 5074"/>
              <a:gd name="T23" fmla="*/ 1979 h 5872"/>
              <a:gd name="T24" fmla="*/ 5065 w 5074"/>
              <a:gd name="T25" fmla="*/ 2123 h 5872"/>
              <a:gd name="T26" fmla="*/ 5065 w 5074"/>
              <a:gd name="T27" fmla="*/ 2283 h 5872"/>
              <a:gd name="T28" fmla="*/ 4852 w 5074"/>
              <a:gd name="T29" fmla="*/ 2666 h 5872"/>
              <a:gd name="T30" fmla="*/ 4337 w 5074"/>
              <a:gd name="T31" fmla="*/ 2349 h 5872"/>
              <a:gd name="T32" fmla="*/ 4355 w 5074"/>
              <a:gd name="T33" fmla="*/ 1975 h 5872"/>
              <a:gd name="T34" fmla="*/ 4471 w 5074"/>
              <a:gd name="T35" fmla="*/ 1859 h 5872"/>
              <a:gd name="T36" fmla="*/ 4624 w 5074"/>
              <a:gd name="T37" fmla="*/ 1810 h 5872"/>
              <a:gd name="T38" fmla="*/ 3011 w 5074"/>
              <a:gd name="T39" fmla="*/ 1093 h 5872"/>
              <a:gd name="T40" fmla="*/ 3054 w 5074"/>
              <a:gd name="T41" fmla="*/ 1288 h 5872"/>
              <a:gd name="T42" fmla="*/ 3172 w 5074"/>
              <a:gd name="T43" fmla="*/ 1443 h 5872"/>
              <a:gd name="T44" fmla="*/ 3342 w 5074"/>
              <a:gd name="T45" fmla="*/ 1537 h 5872"/>
              <a:gd name="T46" fmla="*/ 3860 w 5074"/>
              <a:gd name="T47" fmla="*/ 1557 h 5872"/>
              <a:gd name="T48" fmla="*/ 881 w 5074"/>
              <a:gd name="T49" fmla="*/ 0 h 5872"/>
              <a:gd name="T50" fmla="*/ 4476 w 5074"/>
              <a:gd name="T51" fmla="*/ 1673 h 5872"/>
              <a:gd name="T52" fmla="*/ 4300 w 5074"/>
              <a:gd name="T53" fmla="*/ 1779 h 5872"/>
              <a:gd name="T54" fmla="*/ 4154 w 5074"/>
              <a:gd name="T55" fmla="*/ 1982 h 5872"/>
              <a:gd name="T56" fmla="*/ 3382 w 5074"/>
              <a:gd name="T57" fmla="*/ 1968 h 5872"/>
              <a:gd name="T58" fmla="*/ 3113 w 5074"/>
              <a:gd name="T59" fmla="*/ 1893 h 5872"/>
              <a:gd name="T60" fmla="*/ 2887 w 5074"/>
              <a:gd name="T61" fmla="*/ 1746 h 5872"/>
              <a:gd name="T62" fmla="*/ 2716 w 5074"/>
              <a:gd name="T63" fmla="*/ 1536 h 5872"/>
              <a:gd name="T64" fmla="*/ 2616 w 5074"/>
              <a:gd name="T65" fmla="*/ 1281 h 5872"/>
              <a:gd name="T66" fmla="*/ 2597 w 5074"/>
              <a:gd name="T67" fmla="*/ 416 h 5872"/>
              <a:gd name="T68" fmla="*/ 748 w 5074"/>
              <a:gd name="T69" fmla="*/ 436 h 5872"/>
              <a:gd name="T70" fmla="*/ 577 w 5074"/>
              <a:gd name="T71" fmla="*/ 530 h 5872"/>
              <a:gd name="T72" fmla="*/ 459 w 5074"/>
              <a:gd name="T73" fmla="*/ 685 h 5872"/>
              <a:gd name="T74" fmla="*/ 417 w 5074"/>
              <a:gd name="T75" fmla="*/ 881 h 5872"/>
              <a:gd name="T76" fmla="*/ 436 w 5074"/>
              <a:gd name="T77" fmla="*/ 5125 h 5872"/>
              <a:gd name="T78" fmla="*/ 531 w 5074"/>
              <a:gd name="T79" fmla="*/ 5297 h 5872"/>
              <a:gd name="T80" fmla="*/ 685 w 5074"/>
              <a:gd name="T81" fmla="*/ 5413 h 5872"/>
              <a:gd name="T82" fmla="*/ 881 w 5074"/>
              <a:gd name="T83" fmla="*/ 5457 h 5872"/>
              <a:gd name="T84" fmla="*/ 3821 w 5074"/>
              <a:gd name="T85" fmla="*/ 5438 h 5872"/>
              <a:gd name="T86" fmla="*/ 3992 w 5074"/>
              <a:gd name="T87" fmla="*/ 5342 h 5872"/>
              <a:gd name="T88" fmla="*/ 4109 w 5074"/>
              <a:gd name="T89" fmla="*/ 5187 h 5872"/>
              <a:gd name="T90" fmla="*/ 4154 w 5074"/>
              <a:gd name="T91" fmla="*/ 4991 h 5872"/>
              <a:gd name="T92" fmla="*/ 4569 w 5074"/>
              <a:gd name="T93" fmla="*/ 3468 h 5872"/>
              <a:gd name="T94" fmla="*/ 4547 w 5074"/>
              <a:gd name="T95" fmla="*/ 5180 h 5872"/>
              <a:gd name="T96" fmla="*/ 4448 w 5074"/>
              <a:gd name="T97" fmla="*/ 5436 h 5872"/>
              <a:gd name="T98" fmla="*/ 4277 w 5074"/>
              <a:gd name="T99" fmla="*/ 5644 h 5872"/>
              <a:gd name="T100" fmla="*/ 4051 w 5074"/>
              <a:gd name="T101" fmla="*/ 5794 h 5872"/>
              <a:gd name="T102" fmla="*/ 3784 w 5074"/>
              <a:gd name="T103" fmla="*/ 5867 h 5872"/>
              <a:gd name="T104" fmla="*/ 785 w 5074"/>
              <a:gd name="T105" fmla="*/ 5867 h 5872"/>
              <a:gd name="T106" fmla="*/ 518 w 5074"/>
              <a:gd name="T107" fmla="*/ 5794 h 5872"/>
              <a:gd name="T108" fmla="*/ 292 w 5074"/>
              <a:gd name="T109" fmla="*/ 5644 h 5872"/>
              <a:gd name="T110" fmla="*/ 121 w 5074"/>
              <a:gd name="T111" fmla="*/ 5436 h 5872"/>
              <a:gd name="T112" fmla="*/ 22 w 5074"/>
              <a:gd name="T113" fmla="*/ 5180 h 5872"/>
              <a:gd name="T114" fmla="*/ 0 w 5074"/>
              <a:gd name="T115" fmla="*/ 881 h 5872"/>
              <a:gd name="T116" fmla="*/ 46 w 5074"/>
              <a:gd name="T117" fmla="*/ 603 h 5872"/>
              <a:gd name="T118" fmla="*/ 171 w 5074"/>
              <a:gd name="T119" fmla="*/ 361 h 5872"/>
              <a:gd name="T120" fmla="*/ 361 w 5074"/>
              <a:gd name="T121" fmla="*/ 171 h 5872"/>
              <a:gd name="T122" fmla="*/ 604 w 5074"/>
              <a:gd name="T123" fmla="*/ 46 h 5872"/>
              <a:gd name="T124" fmla="*/ 881 w 5074"/>
              <a:gd name="T125" fmla="*/ 0 h 5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074" h="5872">
                <a:moveTo>
                  <a:pt x="2088" y="4329"/>
                </a:moveTo>
                <a:lnTo>
                  <a:pt x="2999" y="4329"/>
                </a:lnTo>
                <a:lnTo>
                  <a:pt x="2997" y="4626"/>
                </a:lnTo>
                <a:lnTo>
                  <a:pt x="2088" y="4626"/>
                </a:lnTo>
                <a:lnTo>
                  <a:pt x="2088" y="4329"/>
                </a:lnTo>
                <a:close/>
                <a:moveTo>
                  <a:pt x="3300" y="3685"/>
                </a:moveTo>
                <a:lnTo>
                  <a:pt x="3980" y="4103"/>
                </a:lnTo>
                <a:lnTo>
                  <a:pt x="3200" y="4596"/>
                </a:lnTo>
                <a:lnTo>
                  <a:pt x="3300" y="3685"/>
                </a:lnTo>
                <a:close/>
                <a:moveTo>
                  <a:pt x="915" y="3376"/>
                </a:moveTo>
                <a:lnTo>
                  <a:pt x="3004" y="3376"/>
                </a:lnTo>
                <a:lnTo>
                  <a:pt x="3002" y="3673"/>
                </a:lnTo>
                <a:lnTo>
                  <a:pt x="915" y="3673"/>
                </a:lnTo>
                <a:lnTo>
                  <a:pt x="915" y="3376"/>
                </a:lnTo>
                <a:close/>
                <a:moveTo>
                  <a:pt x="915" y="2422"/>
                </a:moveTo>
                <a:lnTo>
                  <a:pt x="3259" y="2422"/>
                </a:lnTo>
                <a:lnTo>
                  <a:pt x="3259" y="2719"/>
                </a:lnTo>
                <a:lnTo>
                  <a:pt x="915" y="2719"/>
                </a:lnTo>
                <a:lnTo>
                  <a:pt x="915" y="2422"/>
                </a:lnTo>
                <a:close/>
                <a:moveTo>
                  <a:pt x="4085" y="2384"/>
                </a:moveTo>
                <a:lnTo>
                  <a:pt x="4766" y="2803"/>
                </a:lnTo>
                <a:lnTo>
                  <a:pt x="4076" y="3961"/>
                </a:lnTo>
                <a:lnTo>
                  <a:pt x="3394" y="3539"/>
                </a:lnTo>
                <a:lnTo>
                  <a:pt x="4085" y="2384"/>
                </a:lnTo>
                <a:close/>
                <a:moveTo>
                  <a:pt x="3819" y="2221"/>
                </a:moveTo>
                <a:lnTo>
                  <a:pt x="3971" y="2315"/>
                </a:lnTo>
                <a:lnTo>
                  <a:pt x="3638" y="2874"/>
                </a:lnTo>
                <a:lnTo>
                  <a:pt x="3488" y="2778"/>
                </a:lnTo>
                <a:lnTo>
                  <a:pt x="3819" y="2221"/>
                </a:lnTo>
                <a:close/>
                <a:moveTo>
                  <a:pt x="4677" y="1810"/>
                </a:moveTo>
                <a:lnTo>
                  <a:pt x="4731" y="1819"/>
                </a:lnTo>
                <a:lnTo>
                  <a:pt x="4784" y="1835"/>
                </a:lnTo>
                <a:lnTo>
                  <a:pt x="4834" y="1861"/>
                </a:lnTo>
                <a:lnTo>
                  <a:pt x="4908" y="1908"/>
                </a:lnTo>
                <a:lnTo>
                  <a:pt x="4955" y="1940"/>
                </a:lnTo>
                <a:lnTo>
                  <a:pt x="4992" y="1979"/>
                </a:lnTo>
                <a:lnTo>
                  <a:pt x="5024" y="2023"/>
                </a:lnTo>
                <a:lnTo>
                  <a:pt x="5049" y="2071"/>
                </a:lnTo>
                <a:lnTo>
                  <a:pt x="5065" y="2123"/>
                </a:lnTo>
                <a:lnTo>
                  <a:pt x="5074" y="2176"/>
                </a:lnTo>
                <a:lnTo>
                  <a:pt x="5074" y="2230"/>
                </a:lnTo>
                <a:lnTo>
                  <a:pt x="5065" y="2283"/>
                </a:lnTo>
                <a:lnTo>
                  <a:pt x="5049" y="2336"/>
                </a:lnTo>
                <a:lnTo>
                  <a:pt x="5022" y="2386"/>
                </a:lnTo>
                <a:lnTo>
                  <a:pt x="4852" y="2666"/>
                </a:lnTo>
                <a:lnTo>
                  <a:pt x="4485" y="2440"/>
                </a:lnTo>
                <a:lnTo>
                  <a:pt x="4453" y="2420"/>
                </a:lnTo>
                <a:lnTo>
                  <a:pt x="4337" y="2349"/>
                </a:lnTo>
                <a:lnTo>
                  <a:pt x="4307" y="2329"/>
                </a:lnTo>
                <a:lnTo>
                  <a:pt x="4182" y="2254"/>
                </a:lnTo>
                <a:lnTo>
                  <a:pt x="4355" y="1975"/>
                </a:lnTo>
                <a:lnTo>
                  <a:pt x="4387" y="1931"/>
                </a:lnTo>
                <a:lnTo>
                  <a:pt x="4428" y="1891"/>
                </a:lnTo>
                <a:lnTo>
                  <a:pt x="4471" y="1859"/>
                </a:lnTo>
                <a:lnTo>
                  <a:pt x="4519" y="1835"/>
                </a:lnTo>
                <a:lnTo>
                  <a:pt x="4570" y="1819"/>
                </a:lnTo>
                <a:lnTo>
                  <a:pt x="4624" y="1810"/>
                </a:lnTo>
                <a:lnTo>
                  <a:pt x="4677" y="1810"/>
                </a:lnTo>
                <a:close/>
                <a:moveTo>
                  <a:pt x="3011" y="710"/>
                </a:moveTo>
                <a:lnTo>
                  <a:pt x="3011" y="1093"/>
                </a:lnTo>
                <a:lnTo>
                  <a:pt x="3017" y="1160"/>
                </a:lnTo>
                <a:lnTo>
                  <a:pt x="3031" y="1226"/>
                </a:lnTo>
                <a:lnTo>
                  <a:pt x="3054" y="1288"/>
                </a:lnTo>
                <a:lnTo>
                  <a:pt x="3086" y="1345"/>
                </a:lnTo>
                <a:lnTo>
                  <a:pt x="3125" y="1397"/>
                </a:lnTo>
                <a:lnTo>
                  <a:pt x="3172" y="1443"/>
                </a:lnTo>
                <a:lnTo>
                  <a:pt x="3223" y="1482"/>
                </a:lnTo>
                <a:lnTo>
                  <a:pt x="3280" y="1514"/>
                </a:lnTo>
                <a:lnTo>
                  <a:pt x="3342" y="1537"/>
                </a:lnTo>
                <a:lnTo>
                  <a:pt x="3408" y="1552"/>
                </a:lnTo>
                <a:lnTo>
                  <a:pt x="3478" y="1557"/>
                </a:lnTo>
                <a:lnTo>
                  <a:pt x="3860" y="1557"/>
                </a:lnTo>
                <a:lnTo>
                  <a:pt x="3435" y="1133"/>
                </a:lnTo>
                <a:lnTo>
                  <a:pt x="3011" y="710"/>
                </a:lnTo>
                <a:close/>
                <a:moveTo>
                  <a:pt x="881" y="0"/>
                </a:moveTo>
                <a:lnTo>
                  <a:pt x="2889" y="0"/>
                </a:lnTo>
                <a:lnTo>
                  <a:pt x="4542" y="1653"/>
                </a:lnTo>
                <a:lnTo>
                  <a:pt x="4476" y="1673"/>
                </a:lnTo>
                <a:lnTo>
                  <a:pt x="4412" y="1699"/>
                </a:lnTo>
                <a:lnTo>
                  <a:pt x="4353" y="1735"/>
                </a:lnTo>
                <a:lnTo>
                  <a:pt x="4300" y="1779"/>
                </a:lnTo>
                <a:lnTo>
                  <a:pt x="4252" y="1829"/>
                </a:lnTo>
                <a:lnTo>
                  <a:pt x="4211" y="1888"/>
                </a:lnTo>
                <a:lnTo>
                  <a:pt x="4154" y="1982"/>
                </a:lnTo>
                <a:lnTo>
                  <a:pt x="4154" y="1973"/>
                </a:lnTo>
                <a:lnTo>
                  <a:pt x="3478" y="1973"/>
                </a:lnTo>
                <a:lnTo>
                  <a:pt x="3382" y="1968"/>
                </a:lnTo>
                <a:lnTo>
                  <a:pt x="3287" y="1952"/>
                </a:lnTo>
                <a:lnTo>
                  <a:pt x="3198" y="1927"/>
                </a:lnTo>
                <a:lnTo>
                  <a:pt x="3113" y="1893"/>
                </a:lnTo>
                <a:lnTo>
                  <a:pt x="3033" y="1852"/>
                </a:lnTo>
                <a:lnTo>
                  <a:pt x="2956" y="1803"/>
                </a:lnTo>
                <a:lnTo>
                  <a:pt x="2887" y="1746"/>
                </a:lnTo>
                <a:lnTo>
                  <a:pt x="2823" y="1682"/>
                </a:lnTo>
                <a:lnTo>
                  <a:pt x="2766" y="1612"/>
                </a:lnTo>
                <a:lnTo>
                  <a:pt x="2716" y="1536"/>
                </a:lnTo>
                <a:lnTo>
                  <a:pt x="2675" y="1456"/>
                </a:lnTo>
                <a:lnTo>
                  <a:pt x="2641" y="1370"/>
                </a:lnTo>
                <a:lnTo>
                  <a:pt x="2616" y="1281"/>
                </a:lnTo>
                <a:lnTo>
                  <a:pt x="2600" y="1187"/>
                </a:lnTo>
                <a:lnTo>
                  <a:pt x="2597" y="1093"/>
                </a:lnTo>
                <a:lnTo>
                  <a:pt x="2597" y="416"/>
                </a:lnTo>
                <a:lnTo>
                  <a:pt x="881" y="416"/>
                </a:lnTo>
                <a:lnTo>
                  <a:pt x="814" y="420"/>
                </a:lnTo>
                <a:lnTo>
                  <a:pt x="748" y="436"/>
                </a:lnTo>
                <a:lnTo>
                  <a:pt x="685" y="459"/>
                </a:lnTo>
                <a:lnTo>
                  <a:pt x="628" y="491"/>
                </a:lnTo>
                <a:lnTo>
                  <a:pt x="577" y="530"/>
                </a:lnTo>
                <a:lnTo>
                  <a:pt x="531" y="577"/>
                </a:lnTo>
                <a:lnTo>
                  <a:pt x="491" y="628"/>
                </a:lnTo>
                <a:lnTo>
                  <a:pt x="459" y="685"/>
                </a:lnTo>
                <a:lnTo>
                  <a:pt x="436" y="747"/>
                </a:lnTo>
                <a:lnTo>
                  <a:pt x="420" y="813"/>
                </a:lnTo>
                <a:lnTo>
                  <a:pt x="417" y="881"/>
                </a:lnTo>
                <a:lnTo>
                  <a:pt x="417" y="4991"/>
                </a:lnTo>
                <a:lnTo>
                  <a:pt x="420" y="5061"/>
                </a:lnTo>
                <a:lnTo>
                  <a:pt x="436" y="5125"/>
                </a:lnTo>
                <a:lnTo>
                  <a:pt x="459" y="5187"/>
                </a:lnTo>
                <a:lnTo>
                  <a:pt x="491" y="5244"/>
                </a:lnTo>
                <a:lnTo>
                  <a:pt x="531" y="5297"/>
                </a:lnTo>
                <a:lnTo>
                  <a:pt x="577" y="5342"/>
                </a:lnTo>
                <a:lnTo>
                  <a:pt x="628" y="5381"/>
                </a:lnTo>
                <a:lnTo>
                  <a:pt x="685" y="5413"/>
                </a:lnTo>
                <a:lnTo>
                  <a:pt x="748" y="5438"/>
                </a:lnTo>
                <a:lnTo>
                  <a:pt x="814" y="5452"/>
                </a:lnTo>
                <a:lnTo>
                  <a:pt x="881" y="5457"/>
                </a:lnTo>
                <a:lnTo>
                  <a:pt x="3688" y="5457"/>
                </a:lnTo>
                <a:lnTo>
                  <a:pt x="3755" y="5452"/>
                </a:lnTo>
                <a:lnTo>
                  <a:pt x="3821" y="5438"/>
                </a:lnTo>
                <a:lnTo>
                  <a:pt x="3883" y="5413"/>
                </a:lnTo>
                <a:lnTo>
                  <a:pt x="3940" y="5381"/>
                </a:lnTo>
                <a:lnTo>
                  <a:pt x="3992" y="5342"/>
                </a:lnTo>
                <a:lnTo>
                  <a:pt x="4038" y="5297"/>
                </a:lnTo>
                <a:lnTo>
                  <a:pt x="4077" y="5244"/>
                </a:lnTo>
                <a:lnTo>
                  <a:pt x="4109" y="5187"/>
                </a:lnTo>
                <a:lnTo>
                  <a:pt x="4133" y="5125"/>
                </a:lnTo>
                <a:lnTo>
                  <a:pt x="4149" y="5061"/>
                </a:lnTo>
                <a:lnTo>
                  <a:pt x="4154" y="4991"/>
                </a:lnTo>
                <a:lnTo>
                  <a:pt x="4154" y="4158"/>
                </a:lnTo>
                <a:lnTo>
                  <a:pt x="4163" y="4153"/>
                </a:lnTo>
                <a:lnTo>
                  <a:pt x="4569" y="3468"/>
                </a:lnTo>
                <a:lnTo>
                  <a:pt x="4569" y="4991"/>
                </a:lnTo>
                <a:lnTo>
                  <a:pt x="4563" y="5087"/>
                </a:lnTo>
                <a:lnTo>
                  <a:pt x="4547" y="5180"/>
                </a:lnTo>
                <a:lnTo>
                  <a:pt x="4524" y="5269"/>
                </a:lnTo>
                <a:lnTo>
                  <a:pt x="4490" y="5354"/>
                </a:lnTo>
                <a:lnTo>
                  <a:pt x="4448" y="5436"/>
                </a:lnTo>
                <a:lnTo>
                  <a:pt x="4398" y="5511"/>
                </a:lnTo>
                <a:lnTo>
                  <a:pt x="4341" y="5580"/>
                </a:lnTo>
                <a:lnTo>
                  <a:pt x="4277" y="5644"/>
                </a:lnTo>
                <a:lnTo>
                  <a:pt x="4207" y="5701"/>
                </a:lnTo>
                <a:lnTo>
                  <a:pt x="4131" y="5751"/>
                </a:lnTo>
                <a:lnTo>
                  <a:pt x="4051" y="5794"/>
                </a:lnTo>
                <a:lnTo>
                  <a:pt x="3965" y="5828"/>
                </a:lnTo>
                <a:lnTo>
                  <a:pt x="3876" y="5852"/>
                </a:lnTo>
                <a:lnTo>
                  <a:pt x="3784" y="5867"/>
                </a:lnTo>
                <a:lnTo>
                  <a:pt x="3688" y="5872"/>
                </a:lnTo>
                <a:lnTo>
                  <a:pt x="881" y="5872"/>
                </a:lnTo>
                <a:lnTo>
                  <a:pt x="785" y="5867"/>
                </a:lnTo>
                <a:lnTo>
                  <a:pt x="693" y="5852"/>
                </a:lnTo>
                <a:lnTo>
                  <a:pt x="604" y="5828"/>
                </a:lnTo>
                <a:lnTo>
                  <a:pt x="518" y="5794"/>
                </a:lnTo>
                <a:lnTo>
                  <a:pt x="438" y="5751"/>
                </a:lnTo>
                <a:lnTo>
                  <a:pt x="361" y="5701"/>
                </a:lnTo>
                <a:lnTo>
                  <a:pt x="292" y="5644"/>
                </a:lnTo>
                <a:lnTo>
                  <a:pt x="228" y="5580"/>
                </a:lnTo>
                <a:lnTo>
                  <a:pt x="171" y="5511"/>
                </a:lnTo>
                <a:lnTo>
                  <a:pt x="121" y="5436"/>
                </a:lnTo>
                <a:lnTo>
                  <a:pt x="79" y="5354"/>
                </a:lnTo>
                <a:lnTo>
                  <a:pt x="46" y="5269"/>
                </a:lnTo>
                <a:lnTo>
                  <a:pt x="22" y="5180"/>
                </a:lnTo>
                <a:lnTo>
                  <a:pt x="6" y="5087"/>
                </a:lnTo>
                <a:lnTo>
                  <a:pt x="0" y="4991"/>
                </a:lnTo>
                <a:lnTo>
                  <a:pt x="0" y="881"/>
                </a:lnTo>
                <a:lnTo>
                  <a:pt x="6" y="785"/>
                </a:lnTo>
                <a:lnTo>
                  <a:pt x="22" y="692"/>
                </a:lnTo>
                <a:lnTo>
                  <a:pt x="46" y="603"/>
                </a:lnTo>
                <a:lnTo>
                  <a:pt x="79" y="518"/>
                </a:lnTo>
                <a:lnTo>
                  <a:pt x="121" y="438"/>
                </a:lnTo>
                <a:lnTo>
                  <a:pt x="171" y="361"/>
                </a:lnTo>
                <a:lnTo>
                  <a:pt x="228" y="292"/>
                </a:lnTo>
                <a:lnTo>
                  <a:pt x="292" y="228"/>
                </a:lnTo>
                <a:lnTo>
                  <a:pt x="361" y="171"/>
                </a:lnTo>
                <a:lnTo>
                  <a:pt x="438" y="121"/>
                </a:lnTo>
                <a:lnTo>
                  <a:pt x="518" y="78"/>
                </a:lnTo>
                <a:lnTo>
                  <a:pt x="604" y="46"/>
                </a:lnTo>
                <a:lnTo>
                  <a:pt x="693" y="21"/>
                </a:lnTo>
                <a:lnTo>
                  <a:pt x="785" y="5"/>
                </a:lnTo>
                <a:lnTo>
                  <a:pt x="88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Freeform 466"/>
          <p:cNvSpPr>
            <a:spLocks noEditPoints="1"/>
          </p:cNvSpPr>
          <p:nvPr/>
        </p:nvSpPr>
        <p:spPr bwMode="auto">
          <a:xfrm>
            <a:off x="7154679" y="1905000"/>
            <a:ext cx="1151121" cy="1036320"/>
          </a:xfrm>
          <a:custGeom>
            <a:avLst/>
            <a:gdLst>
              <a:gd name="T0" fmla="*/ 313 w 514"/>
              <a:gd name="T1" fmla="*/ 240 h 513"/>
              <a:gd name="T2" fmla="*/ 321 w 514"/>
              <a:gd name="T3" fmla="*/ 222 h 513"/>
              <a:gd name="T4" fmla="*/ 331 w 514"/>
              <a:gd name="T5" fmla="*/ 166 h 513"/>
              <a:gd name="T6" fmla="*/ 328 w 514"/>
              <a:gd name="T7" fmla="*/ 134 h 513"/>
              <a:gd name="T8" fmla="*/ 312 w 514"/>
              <a:gd name="T9" fmla="*/ 88 h 513"/>
              <a:gd name="T10" fmla="*/ 282 w 514"/>
              <a:gd name="T11" fmla="*/ 49 h 513"/>
              <a:gd name="T12" fmla="*/ 256 w 514"/>
              <a:gd name="T13" fmla="*/ 28 h 513"/>
              <a:gd name="T14" fmla="*/ 213 w 514"/>
              <a:gd name="T15" fmla="*/ 7 h 513"/>
              <a:gd name="T16" fmla="*/ 166 w 514"/>
              <a:gd name="T17" fmla="*/ 0 h 513"/>
              <a:gd name="T18" fmla="*/ 134 w 514"/>
              <a:gd name="T19" fmla="*/ 3 h 513"/>
              <a:gd name="T20" fmla="*/ 89 w 514"/>
              <a:gd name="T21" fmla="*/ 19 h 513"/>
              <a:gd name="T22" fmla="*/ 49 w 514"/>
              <a:gd name="T23" fmla="*/ 49 h 513"/>
              <a:gd name="T24" fmla="*/ 28 w 514"/>
              <a:gd name="T25" fmla="*/ 74 h 513"/>
              <a:gd name="T26" fmla="*/ 7 w 514"/>
              <a:gd name="T27" fmla="*/ 118 h 513"/>
              <a:gd name="T28" fmla="*/ 0 w 514"/>
              <a:gd name="T29" fmla="*/ 166 h 513"/>
              <a:gd name="T30" fmla="*/ 3 w 514"/>
              <a:gd name="T31" fmla="*/ 197 h 513"/>
              <a:gd name="T32" fmla="*/ 19 w 514"/>
              <a:gd name="T33" fmla="*/ 242 h 513"/>
              <a:gd name="T34" fmla="*/ 49 w 514"/>
              <a:gd name="T35" fmla="*/ 283 h 513"/>
              <a:gd name="T36" fmla="*/ 75 w 514"/>
              <a:gd name="T37" fmla="*/ 304 h 513"/>
              <a:gd name="T38" fmla="*/ 118 w 514"/>
              <a:gd name="T39" fmla="*/ 324 h 513"/>
              <a:gd name="T40" fmla="*/ 165 w 514"/>
              <a:gd name="T41" fmla="*/ 330 h 513"/>
              <a:gd name="T42" fmla="*/ 185 w 514"/>
              <a:gd name="T43" fmla="*/ 329 h 513"/>
              <a:gd name="T44" fmla="*/ 240 w 514"/>
              <a:gd name="T45" fmla="*/ 312 h 513"/>
              <a:gd name="T46" fmla="*/ 430 w 514"/>
              <a:gd name="T47" fmla="*/ 503 h 513"/>
              <a:gd name="T48" fmla="*/ 452 w 514"/>
              <a:gd name="T49" fmla="*/ 513 h 513"/>
              <a:gd name="T50" fmla="*/ 476 w 514"/>
              <a:gd name="T51" fmla="*/ 508 h 513"/>
              <a:gd name="T52" fmla="*/ 497 w 514"/>
              <a:gd name="T53" fmla="*/ 491 h 513"/>
              <a:gd name="T54" fmla="*/ 508 w 514"/>
              <a:gd name="T55" fmla="*/ 476 h 513"/>
              <a:gd name="T56" fmla="*/ 514 w 514"/>
              <a:gd name="T57" fmla="*/ 453 h 513"/>
              <a:gd name="T58" fmla="*/ 503 w 514"/>
              <a:gd name="T59" fmla="*/ 429 h 513"/>
              <a:gd name="T60" fmla="*/ 165 w 514"/>
              <a:gd name="T61" fmla="*/ 284 h 513"/>
              <a:gd name="T62" fmla="*/ 132 w 514"/>
              <a:gd name="T63" fmla="*/ 279 h 513"/>
              <a:gd name="T64" fmla="*/ 100 w 514"/>
              <a:gd name="T65" fmla="*/ 265 h 513"/>
              <a:gd name="T66" fmla="*/ 82 w 514"/>
              <a:gd name="T67" fmla="*/ 250 h 513"/>
              <a:gd name="T68" fmla="*/ 61 w 514"/>
              <a:gd name="T69" fmla="*/ 221 h 513"/>
              <a:gd name="T70" fmla="*/ 49 w 514"/>
              <a:gd name="T71" fmla="*/ 188 h 513"/>
              <a:gd name="T72" fmla="*/ 47 w 514"/>
              <a:gd name="T73" fmla="*/ 166 h 513"/>
              <a:gd name="T74" fmla="*/ 52 w 514"/>
              <a:gd name="T75" fmla="*/ 132 h 513"/>
              <a:gd name="T76" fmla="*/ 66 w 514"/>
              <a:gd name="T77" fmla="*/ 100 h 513"/>
              <a:gd name="T78" fmla="*/ 82 w 514"/>
              <a:gd name="T79" fmla="*/ 82 h 513"/>
              <a:gd name="T80" fmla="*/ 111 w 514"/>
              <a:gd name="T81" fmla="*/ 60 h 513"/>
              <a:gd name="T82" fmla="*/ 143 w 514"/>
              <a:gd name="T83" fmla="*/ 49 h 513"/>
              <a:gd name="T84" fmla="*/ 166 w 514"/>
              <a:gd name="T85" fmla="*/ 47 h 513"/>
              <a:gd name="T86" fmla="*/ 199 w 514"/>
              <a:gd name="T87" fmla="*/ 52 h 513"/>
              <a:gd name="T88" fmla="*/ 231 w 514"/>
              <a:gd name="T89" fmla="*/ 67 h 513"/>
              <a:gd name="T90" fmla="*/ 249 w 514"/>
              <a:gd name="T91" fmla="*/ 82 h 513"/>
              <a:gd name="T92" fmla="*/ 270 w 514"/>
              <a:gd name="T93" fmla="*/ 110 h 513"/>
              <a:gd name="T94" fmla="*/ 282 w 514"/>
              <a:gd name="T95" fmla="*/ 142 h 513"/>
              <a:gd name="T96" fmla="*/ 284 w 514"/>
              <a:gd name="T97" fmla="*/ 166 h 513"/>
              <a:gd name="T98" fmla="*/ 280 w 514"/>
              <a:gd name="T99" fmla="*/ 199 h 513"/>
              <a:gd name="T100" fmla="*/ 265 w 514"/>
              <a:gd name="T101" fmla="*/ 231 h 513"/>
              <a:gd name="T102" fmla="*/ 249 w 514"/>
              <a:gd name="T103" fmla="*/ 250 h 513"/>
              <a:gd name="T104" fmla="*/ 220 w 514"/>
              <a:gd name="T105" fmla="*/ 271 h 513"/>
              <a:gd name="T106" fmla="*/ 188 w 514"/>
              <a:gd name="T107" fmla="*/ 282 h 513"/>
              <a:gd name="T108" fmla="*/ 165 w 514"/>
              <a:gd name="T109" fmla="*/ 284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14" h="513">
                <a:moveTo>
                  <a:pt x="503" y="429"/>
                </a:moveTo>
                <a:lnTo>
                  <a:pt x="313" y="240"/>
                </a:lnTo>
                <a:lnTo>
                  <a:pt x="313" y="240"/>
                </a:lnTo>
                <a:lnTo>
                  <a:pt x="313" y="240"/>
                </a:lnTo>
                <a:lnTo>
                  <a:pt x="313" y="240"/>
                </a:lnTo>
                <a:lnTo>
                  <a:pt x="321" y="222"/>
                </a:lnTo>
                <a:lnTo>
                  <a:pt x="327" y="204"/>
                </a:lnTo>
                <a:lnTo>
                  <a:pt x="330" y="185"/>
                </a:lnTo>
                <a:lnTo>
                  <a:pt x="331" y="166"/>
                </a:lnTo>
                <a:lnTo>
                  <a:pt x="331" y="166"/>
                </a:lnTo>
                <a:lnTo>
                  <a:pt x="330" y="150"/>
                </a:lnTo>
                <a:lnTo>
                  <a:pt x="328" y="134"/>
                </a:lnTo>
                <a:lnTo>
                  <a:pt x="324" y="118"/>
                </a:lnTo>
                <a:lnTo>
                  <a:pt x="319" y="103"/>
                </a:lnTo>
                <a:lnTo>
                  <a:pt x="312" y="88"/>
                </a:lnTo>
                <a:lnTo>
                  <a:pt x="303" y="74"/>
                </a:lnTo>
                <a:lnTo>
                  <a:pt x="294" y="62"/>
                </a:lnTo>
                <a:lnTo>
                  <a:pt x="282" y="49"/>
                </a:lnTo>
                <a:lnTo>
                  <a:pt x="282" y="49"/>
                </a:lnTo>
                <a:lnTo>
                  <a:pt x="270" y="37"/>
                </a:lnTo>
                <a:lnTo>
                  <a:pt x="256" y="28"/>
                </a:lnTo>
                <a:lnTo>
                  <a:pt x="243" y="19"/>
                </a:lnTo>
                <a:lnTo>
                  <a:pt x="228" y="13"/>
                </a:lnTo>
                <a:lnTo>
                  <a:pt x="213" y="7"/>
                </a:lnTo>
                <a:lnTo>
                  <a:pt x="197" y="3"/>
                </a:lnTo>
                <a:lnTo>
                  <a:pt x="181" y="1"/>
                </a:lnTo>
                <a:lnTo>
                  <a:pt x="166" y="0"/>
                </a:lnTo>
                <a:lnTo>
                  <a:pt x="166" y="0"/>
                </a:lnTo>
                <a:lnTo>
                  <a:pt x="150" y="1"/>
                </a:lnTo>
                <a:lnTo>
                  <a:pt x="134" y="3"/>
                </a:lnTo>
                <a:lnTo>
                  <a:pt x="118" y="7"/>
                </a:lnTo>
                <a:lnTo>
                  <a:pt x="103" y="13"/>
                </a:lnTo>
                <a:lnTo>
                  <a:pt x="89" y="19"/>
                </a:lnTo>
                <a:lnTo>
                  <a:pt x="75" y="28"/>
                </a:lnTo>
                <a:lnTo>
                  <a:pt x="61" y="37"/>
                </a:lnTo>
                <a:lnTo>
                  <a:pt x="49" y="49"/>
                </a:lnTo>
                <a:lnTo>
                  <a:pt x="49" y="49"/>
                </a:lnTo>
                <a:lnTo>
                  <a:pt x="37" y="62"/>
                </a:lnTo>
                <a:lnTo>
                  <a:pt x="28" y="74"/>
                </a:lnTo>
                <a:lnTo>
                  <a:pt x="19" y="88"/>
                </a:lnTo>
                <a:lnTo>
                  <a:pt x="12" y="103"/>
                </a:lnTo>
                <a:lnTo>
                  <a:pt x="7" y="118"/>
                </a:lnTo>
                <a:lnTo>
                  <a:pt x="3" y="134"/>
                </a:lnTo>
                <a:lnTo>
                  <a:pt x="1" y="150"/>
                </a:lnTo>
                <a:lnTo>
                  <a:pt x="0" y="166"/>
                </a:lnTo>
                <a:lnTo>
                  <a:pt x="0" y="166"/>
                </a:lnTo>
                <a:lnTo>
                  <a:pt x="1" y="182"/>
                </a:lnTo>
                <a:lnTo>
                  <a:pt x="3" y="197"/>
                </a:lnTo>
                <a:lnTo>
                  <a:pt x="7" y="212"/>
                </a:lnTo>
                <a:lnTo>
                  <a:pt x="12" y="227"/>
                </a:lnTo>
                <a:lnTo>
                  <a:pt x="19" y="242"/>
                </a:lnTo>
                <a:lnTo>
                  <a:pt x="28" y="256"/>
                </a:lnTo>
                <a:lnTo>
                  <a:pt x="37" y="270"/>
                </a:lnTo>
                <a:lnTo>
                  <a:pt x="49" y="283"/>
                </a:lnTo>
                <a:lnTo>
                  <a:pt x="49" y="283"/>
                </a:lnTo>
                <a:lnTo>
                  <a:pt x="61" y="293"/>
                </a:lnTo>
                <a:lnTo>
                  <a:pt x="75" y="304"/>
                </a:lnTo>
                <a:lnTo>
                  <a:pt x="89" y="311"/>
                </a:lnTo>
                <a:lnTo>
                  <a:pt x="103" y="319"/>
                </a:lnTo>
                <a:lnTo>
                  <a:pt x="118" y="324"/>
                </a:lnTo>
                <a:lnTo>
                  <a:pt x="134" y="327"/>
                </a:lnTo>
                <a:lnTo>
                  <a:pt x="150" y="330"/>
                </a:lnTo>
                <a:lnTo>
                  <a:pt x="165" y="330"/>
                </a:lnTo>
                <a:lnTo>
                  <a:pt x="166" y="330"/>
                </a:lnTo>
                <a:lnTo>
                  <a:pt x="166" y="330"/>
                </a:lnTo>
                <a:lnTo>
                  <a:pt x="185" y="329"/>
                </a:lnTo>
                <a:lnTo>
                  <a:pt x="203" y="326"/>
                </a:lnTo>
                <a:lnTo>
                  <a:pt x="222" y="321"/>
                </a:lnTo>
                <a:lnTo>
                  <a:pt x="240" y="312"/>
                </a:lnTo>
                <a:lnTo>
                  <a:pt x="240" y="312"/>
                </a:lnTo>
                <a:lnTo>
                  <a:pt x="430" y="503"/>
                </a:lnTo>
                <a:lnTo>
                  <a:pt x="430" y="503"/>
                </a:lnTo>
                <a:lnTo>
                  <a:pt x="437" y="508"/>
                </a:lnTo>
                <a:lnTo>
                  <a:pt x="445" y="512"/>
                </a:lnTo>
                <a:lnTo>
                  <a:pt x="452" y="513"/>
                </a:lnTo>
                <a:lnTo>
                  <a:pt x="461" y="513"/>
                </a:lnTo>
                <a:lnTo>
                  <a:pt x="468" y="511"/>
                </a:lnTo>
                <a:lnTo>
                  <a:pt x="476" y="508"/>
                </a:lnTo>
                <a:lnTo>
                  <a:pt x="484" y="503"/>
                </a:lnTo>
                <a:lnTo>
                  <a:pt x="491" y="496"/>
                </a:lnTo>
                <a:lnTo>
                  <a:pt x="497" y="491"/>
                </a:lnTo>
                <a:lnTo>
                  <a:pt x="497" y="491"/>
                </a:lnTo>
                <a:lnTo>
                  <a:pt x="503" y="483"/>
                </a:lnTo>
                <a:lnTo>
                  <a:pt x="508" y="476"/>
                </a:lnTo>
                <a:lnTo>
                  <a:pt x="512" y="469"/>
                </a:lnTo>
                <a:lnTo>
                  <a:pt x="514" y="460"/>
                </a:lnTo>
                <a:lnTo>
                  <a:pt x="514" y="453"/>
                </a:lnTo>
                <a:lnTo>
                  <a:pt x="512" y="444"/>
                </a:lnTo>
                <a:lnTo>
                  <a:pt x="508" y="437"/>
                </a:lnTo>
                <a:lnTo>
                  <a:pt x="503" y="429"/>
                </a:lnTo>
                <a:lnTo>
                  <a:pt x="503" y="429"/>
                </a:lnTo>
                <a:close/>
                <a:moveTo>
                  <a:pt x="165" y="284"/>
                </a:moveTo>
                <a:lnTo>
                  <a:pt x="165" y="284"/>
                </a:lnTo>
                <a:lnTo>
                  <a:pt x="154" y="284"/>
                </a:lnTo>
                <a:lnTo>
                  <a:pt x="143" y="282"/>
                </a:lnTo>
                <a:lnTo>
                  <a:pt x="132" y="279"/>
                </a:lnTo>
                <a:lnTo>
                  <a:pt x="121" y="275"/>
                </a:lnTo>
                <a:lnTo>
                  <a:pt x="111" y="271"/>
                </a:lnTo>
                <a:lnTo>
                  <a:pt x="100" y="265"/>
                </a:lnTo>
                <a:lnTo>
                  <a:pt x="91" y="257"/>
                </a:lnTo>
                <a:lnTo>
                  <a:pt x="82" y="250"/>
                </a:lnTo>
                <a:lnTo>
                  <a:pt x="82" y="250"/>
                </a:lnTo>
                <a:lnTo>
                  <a:pt x="74" y="240"/>
                </a:lnTo>
                <a:lnTo>
                  <a:pt x="66" y="231"/>
                </a:lnTo>
                <a:lnTo>
                  <a:pt x="61" y="221"/>
                </a:lnTo>
                <a:lnTo>
                  <a:pt x="56" y="210"/>
                </a:lnTo>
                <a:lnTo>
                  <a:pt x="52" y="200"/>
                </a:lnTo>
                <a:lnTo>
                  <a:pt x="49" y="188"/>
                </a:lnTo>
                <a:lnTo>
                  <a:pt x="47" y="176"/>
                </a:lnTo>
                <a:lnTo>
                  <a:pt x="47" y="166"/>
                </a:lnTo>
                <a:lnTo>
                  <a:pt x="47" y="166"/>
                </a:lnTo>
                <a:lnTo>
                  <a:pt x="47" y="154"/>
                </a:lnTo>
                <a:lnTo>
                  <a:pt x="49" y="142"/>
                </a:lnTo>
                <a:lnTo>
                  <a:pt x="52" y="132"/>
                </a:lnTo>
                <a:lnTo>
                  <a:pt x="56" y="121"/>
                </a:lnTo>
                <a:lnTo>
                  <a:pt x="61" y="110"/>
                </a:lnTo>
                <a:lnTo>
                  <a:pt x="66" y="100"/>
                </a:lnTo>
                <a:lnTo>
                  <a:pt x="74" y="90"/>
                </a:lnTo>
                <a:lnTo>
                  <a:pt x="82" y="82"/>
                </a:lnTo>
                <a:lnTo>
                  <a:pt x="82" y="82"/>
                </a:lnTo>
                <a:lnTo>
                  <a:pt x="91" y="73"/>
                </a:lnTo>
                <a:lnTo>
                  <a:pt x="100" y="67"/>
                </a:lnTo>
                <a:lnTo>
                  <a:pt x="111" y="60"/>
                </a:lnTo>
                <a:lnTo>
                  <a:pt x="121" y="55"/>
                </a:lnTo>
                <a:lnTo>
                  <a:pt x="132" y="52"/>
                </a:lnTo>
                <a:lnTo>
                  <a:pt x="143" y="49"/>
                </a:lnTo>
                <a:lnTo>
                  <a:pt x="154" y="48"/>
                </a:lnTo>
                <a:lnTo>
                  <a:pt x="166" y="47"/>
                </a:lnTo>
                <a:lnTo>
                  <a:pt x="166" y="47"/>
                </a:lnTo>
                <a:lnTo>
                  <a:pt x="177" y="48"/>
                </a:lnTo>
                <a:lnTo>
                  <a:pt x="188" y="49"/>
                </a:lnTo>
                <a:lnTo>
                  <a:pt x="199" y="52"/>
                </a:lnTo>
                <a:lnTo>
                  <a:pt x="210" y="55"/>
                </a:lnTo>
                <a:lnTo>
                  <a:pt x="220" y="60"/>
                </a:lnTo>
                <a:lnTo>
                  <a:pt x="231" y="67"/>
                </a:lnTo>
                <a:lnTo>
                  <a:pt x="240" y="73"/>
                </a:lnTo>
                <a:lnTo>
                  <a:pt x="249" y="82"/>
                </a:lnTo>
                <a:lnTo>
                  <a:pt x="249" y="82"/>
                </a:lnTo>
                <a:lnTo>
                  <a:pt x="258" y="90"/>
                </a:lnTo>
                <a:lnTo>
                  <a:pt x="265" y="100"/>
                </a:lnTo>
                <a:lnTo>
                  <a:pt x="270" y="110"/>
                </a:lnTo>
                <a:lnTo>
                  <a:pt x="276" y="121"/>
                </a:lnTo>
                <a:lnTo>
                  <a:pt x="280" y="132"/>
                </a:lnTo>
                <a:lnTo>
                  <a:pt x="282" y="142"/>
                </a:lnTo>
                <a:lnTo>
                  <a:pt x="284" y="154"/>
                </a:lnTo>
                <a:lnTo>
                  <a:pt x="284" y="166"/>
                </a:lnTo>
                <a:lnTo>
                  <a:pt x="284" y="166"/>
                </a:lnTo>
                <a:lnTo>
                  <a:pt x="284" y="176"/>
                </a:lnTo>
                <a:lnTo>
                  <a:pt x="282" y="188"/>
                </a:lnTo>
                <a:lnTo>
                  <a:pt x="280" y="199"/>
                </a:lnTo>
                <a:lnTo>
                  <a:pt x="276" y="210"/>
                </a:lnTo>
                <a:lnTo>
                  <a:pt x="270" y="221"/>
                </a:lnTo>
                <a:lnTo>
                  <a:pt x="265" y="231"/>
                </a:lnTo>
                <a:lnTo>
                  <a:pt x="258" y="240"/>
                </a:lnTo>
                <a:lnTo>
                  <a:pt x="249" y="250"/>
                </a:lnTo>
                <a:lnTo>
                  <a:pt x="249" y="250"/>
                </a:lnTo>
                <a:lnTo>
                  <a:pt x="240" y="257"/>
                </a:lnTo>
                <a:lnTo>
                  <a:pt x="231" y="265"/>
                </a:lnTo>
                <a:lnTo>
                  <a:pt x="220" y="271"/>
                </a:lnTo>
                <a:lnTo>
                  <a:pt x="210" y="275"/>
                </a:lnTo>
                <a:lnTo>
                  <a:pt x="199" y="279"/>
                </a:lnTo>
                <a:lnTo>
                  <a:pt x="188" y="282"/>
                </a:lnTo>
                <a:lnTo>
                  <a:pt x="177" y="284"/>
                </a:lnTo>
                <a:lnTo>
                  <a:pt x="165" y="284"/>
                </a:lnTo>
                <a:lnTo>
                  <a:pt x="165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10"/>
          <p:cNvSpPr>
            <a:spLocks/>
          </p:cNvSpPr>
          <p:nvPr/>
        </p:nvSpPr>
        <p:spPr bwMode="auto">
          <a:xfrm>
            <a:off x="3581400" y="3810000"/>
            <a:ext cx="1339100" cy="1219200"/>
          </a:xfrm>
          <a:custGeom>
            <a:avLst/>
            <a:gdLst>
              <a:gd name="T0" fmla="*/ 344 w 466"/>
              <a:gd name="T1" fmla="*/ 325 h 446"/>
              <a:gd name="T2" fmla="*/ 307 w 466"/>
              <a:gd name="T3" fmla="*/ 303 h 446"/>
              <a:gd name="T4" fmla="*/ 294 w 466"/>
              <a:gd name="T5" fmla="*/ 289 h 446"/>
              <a:gd name="T6" fmla="*/ 287 w 466"/>
              <a:gd name="T7" fmla="*/ 272 h 446"/>
              <a:gd name="T8" fmla="*/ 284 w 466"/>
              <a:gd name="T9" fmla="*/ 252 h 446"/>
              <a:gd name="T10" fmla="*/ 291 w 466"/>
              <a:gd name="T11" fmla="*/ 233 h 446"/>
              <a:gd name="T12" fmla="*/ 304 w 466"/>
              <a:gd name="T13" fmla="*/ 216 h 446"/>
              <a:gd name="T14" fmla="*/ 311 w 466"/>
              <a:gd name="T15" fmla="*/ 191 h 446"/>
              <a:gd name="T16" fmla="*/ 323 w 466"/>
              <a:gd name="T17" fmla="*/ 178 h 446"/>
              <a:gd name="T18" fmla="*/ 332 w 466"/>
              <a:gd name="T19" fmla="*/ 162 h 446"/>
              <a:gd name="T20" fmla="*/ 334 w 466"/>
              <a:gd name="T21" fmla="*/ 143 h 446"/>
              <a:gd name="T22" fmla="*/ 330 w 466"/>
              <a:gd name="T23" fmla="*/ 132 h 446"/>
              <a:gd name="T24" fmla="*/ 325 w 466"/>
              <a:gd name="T25" fmla="*/ 128 h 446"/>
              <a:gd name="T26" fmla="*/ 332 w 466"/>
              <a:gd name="T27" fmla="*/ 84 h 446"/>
              <a:gd name="T28" fmla="*/ 327 w 466"/>
              <a:gd name="T29" fmla="*/ 54 h 446"/>
              <a:gd name="T30" fmla="*/ 315 w 466"/>
              <a:gd name="T31" fmla="*/ 33 h 446"/>
              <a:gd name="T32" fmla="*/ 295 w 466"/>
              <a:gd name="T33" fmla="*/ 14 h 446"/>
              <a:gd name="T34" fmla="*/ 262 w 466"/>
              <a:gd name="T35" fmla="*/ 2 h 446"/>
              <a:gd name="T36" fmla="*/ 234 w 466"/>
              <a:gd name="T37" fmla="*/ 0 h 446"/>
              <a:gd name="T38" fmla="*/ 192 w 466"/>
              <a:gd name="T39" fmla="*/ 5 h 446"/>
              <a:gd name="T40" fmla="*/ 165 w 466"/>
              <a:gd name="T41" fmla="*/ 20 h 446"/>
              <a:gd name="T42" fmla="*/ 146 w 466"/>
              <a:gd name="T43" fmla="*/ 40 h 446"/>
              <a:gd name="T44" fmla="*/ 137 w 466"/>
              <a:gd name="T45" fmla="*/ 61 h 446"/>
              <a:gd name="T46" fmla="*/ 135 w 466"/>
              <a:gd name="T47" fmla="*/ 84 h 446"/>
              <a:gd name="T48" fmla="*/ 141 w 466"/>
              <a:gd name="T49" fmla="*/ 128 h 446"/>
              <a:gd name="T50" fmla="*/ 135 w 466"/>
              <a:gd name="T51" fmla="*/ 135 h 446"/>
              <a:gd name="T52" fmla="*/ 132 w 466"/>
              <a:gd name="T53" fmla="*/ 149 h 446"/>
              <a:gd name="T54" fmla="*/ 136 w 466"/>
              <a:gd name="T55" fmla="*/ 170 h 446"/>
              <a:gd name="T56" fmla="*/ 150 w 466"/>
              <a:gd name="T57" fmla="*/ 182 h 446"/>
              <a:gd name="T58" fmla="*/ 155 w 466"/>
              <a:gd name="T59" fmla="*/ 191 h 446"/>
              <a:gd name="T60" fmla="*/ 168 w 466"/>
              <a:gd name="T61" fmla="*/ 223 h 446"/>
              <a:gd name="T62" fmla="*/ 179 w 466"/>
              <a:gd name="T63" fmla="*/ 238 h 446"/>
              <a:gd name="T64" fmla="*/ 182 w 466"/>
              <a:gd name="T65" fmla="*/ 252 h 446"/>
              <a:gd name="T66" fmla="*/ 178 w 466"/>
              <a:gd name="T67" fmla="*/ 278 h 446"/>
              <a:gd name="T68" fmla="*/ 169 w 466"/>
              <a:gd name="T69" fmla="*/ 294 h 446"/>
              <a:gd name="T70" fmla="*/ 153 w 466"/>
              <a:gd name="T71" fmla="*/ 307 h 446"/>
              <a:gd name="T72" fmla="*/ 102 w 466"/>
              <a:gd name="T73" fmla="*/ 333 h 446"/>
              <a:gd name="T74" fmla="*/ 60 w 466"/>
              <a:gd name="T75" fmla="*/ 349 h 446"/>
              <a:gd name="T76" fmla="*/ 16 w 466"/>
              <a:gd name="T77" fmla="*/ 374 h 446"/>
              <a:gd name="T78" fmla="*/ 1 w 466"/>
              <a:gd name="T79" fmla="*/ 391 h 446"/>
              <a:gd name="T80" fmla="*/ 0 w 466"/>
              <a:gd name="T81" fmla="*/ 446 h 446"/>
              <a:gd name="T82" fmla="*/ 466 w 466"/>
              <a:gd name="T83" fmla="*/ 446 h 446"/>
              <a:gd name="T84" fmla="*/ 465 w 466"/>
              <a:gd name="T85" fmla="*/ 391 h 446"/>
              <a:gd name="T86" fmla="*/ 450 w 466"/>
              <a:gd name="T87" fmla="*/ 374 h 446"/>
              <a:gd name="T88" fmla="*/ 406 w 466"/>
              <a:gd name="T89" fmla="*/ 349 h 446"/>
              <a:gd name="T90" fmla="*/ 365 w 466"/>
              <a:gd name="T91" fmla="*/ 333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66" h="446">
                <a:moveTo>
                  <a:pt x="365" y="333"/>
                </a:moveTo>
                <a:lnTo>
                  <a:pt x="365" y="333"/>
                </a:lnTo>
                <a:lnTo>
                  <a:pt x="344" y="325"/>
                </a:lnTo>
                <a:lnTo>
                  <a:pt x="327" y="317"/>
                </a:lnTo>
                <a:lnTo>
                  <a:pt x="313" y="307"/>
                </a:lnTo>
                <a:lnTo>
                  <a:pt x="307" y="303"/>
                </a:lnTo>
                <a:lnTo>
                  <a:pt x="302" y="299"/>
                </a:lnTo>
                <a:lnTo>
                  <a:pt x="298" y="294"/>
                </a:lnTo>
                <a:lnTo>
                  <a:pt x="294" y="289"/>
                </a:lnTo>
                <a:lnTo>
                  <a:pt x="291" y="284"/>
                </a:lnTo>
                <a:lnTo>
                  <a:pt x="289" y="278"/>
                </a:lnTo>
                <a:lnTo>
                  <a:pt x="287" y="272"/>
                </a:lnTo>
                <a:lnTo>
                  <a:pt x="285" y="266"/>
                </a:lnTo>
                <a:lnTo>
                  <a:pt x="284" y="252"/>
                </a:lnTo>
                <a:lnTo>
                  <a:pt x="284" y="252"/>
                </a:lnTo>
                <a:lnTo>
                  <a:pt x="285" y="243"/>
                </a:lnTo>
                <a:lnTo>
                  <a:pt x="288" y="238"/>
                </a:lnTo>
                <a:lnTo>
                  <a:pt x="291" y="233"/>
                </a:lnTo>
                <a:lnTo>
                  <a:pt x="295" y="229"/>
                </a:lnTo>
                <a:lnTo>
                  <a:pt x="300" y="223"/>
                </a:lnTo>
                <a:lnTo>
                  <a:pt x="304" y="216"/>
                </a:lnTo>
                <a:lnTo>
                  <a:pt x="308" y="205"/>
                </a:lnTo>
                <a:lnTo>
                  <a:pt x="311" y="191"/>
                </a:lnTo>
                <a:lnTo>
                  <a:pt x="311" y="191"/>
                </a:lnTo>
                <a:lnTo>
                  <a:pt x="313" y="186"/>
                </a:lnTo>
                <a:lnTo>
                  <a:pt x="316" y="182"/>
                </a:lnTo>
                <a:lnTo>
                  <a:pt x="323" y="178"/>
                </a:lnTo>
                <a:lnTo>
                  <a:pt x="326" y="175"/>
                </a:lnTo>
                <a:lnTo>
                  <a:pt x="330" y="170"/>
                </a:lnTo>
                <a:lnTo>
                  <a:pt x="332" y="162"/>
                </a:lnTo>
                <a:lnTo>
                  <a:pt x="334" y="149"/>
                </a:lnTo>
                <a:lnTo>
                  <a:pt x="334" y="149"/>
                </a:lnTo>
                <a:lnTo>
                  <a:pt x="334" y="143"/>
                </a:lnTo>
                <a:lnTo>
                  <a:pt x="333" y="139"/>
                </a:lnTo>
                <a:lnTo>
                  <a:pt x="331" y="135"/>
                </a:lnTo>
                <a:lnTo>
                  <a:pt x="330" y="132"/>
                </a:lnTo>
                <a:lnTo>
                  <a:pt x="327" y="129"/>
                </a:lnTo>
                <a:lnTo>
                  <a:pt x="325" y="128"/>
                </a:lnTo>
                <a:lnTo>
                  <a:pt x="325" y="128"/>
                </a:lnTo>
                <a:lnTo>
                  <a:pt x="328" y="113"/>
                </a:lnTo>
                <a:lnTo>
                  <a:pt x="332" y="84"/>
                </a:lnTo>
                <a:lnTo>
                  <a:pt x="332" y="84"/>
                </a:lnTo>
                <a:lnTo>
                  <a:pt x="331" y="74"/>
                </a:lnTo>
                <a:lnTo>
                  <a:pt x="329" y="61"/>
                </a:lnTo>
                <a:lnTo>
                  <a:pt x="327" y="54"/>
                </a:lnTo>
                <a:lnTo>
                  <a:pt x="324" y="47"/>
                </a:lnTo>
                <a:lnTo>
                  <a:pt x="320" y="40"/>
                </a:lnTo>
                <a:lnTo>
                  <a:pt x="315" y="33"/>
                </a:lnTo>
                <a:lnTo>
                  <a:pt x="309" y="26"/>
                </a:lnTo>
                <a:lnTo>
                  <a:pt x="303" y="20"/>
                </a:lnTo>
                <a:lnTo>
                  <a:pt x="295" y="14"/>
                </a:lnTo>
                <a:lnTo>
                  <a:pt x="284" y="10"/>
                </a:lnTo>
                <a:lnTo>
                  <a:pt x="274" y="5"/>
                </a:lnTo>
                <a:lnTo>
                  <a:pt x="262" y="2"/>
                </a:lnTo>
                <a:lnTo>
                  <a:pt x="248" y="0"/>
                </a:lnTo>
                <a:lnTo>
                  <a:pt x="234" y="0"/>
                </a:lnTo>
                <a:lnTo>
                  <a:pt x="234" y="0"/>
                </a:lnTo>
                <a:lnTo>
                  <a:pt x="218" y="0"/>
                </a:lnTo>
                <a:lnTo>
                  <a:pt x="204" y="2"/>
                </a:lnTo>
                <a:lnTo>
                  <a:pt x="192" y="5"/>
                </a:lnTo>
                <a:lnTo>
                  <a:pt x="182" y="10"/>
                </a:lnTo>
                <a:lnTo>
                  <a:pt x="173" y="14"/>
                </a:lnTo>
                <a:lnTo>
                  <a:pt x="165" y="20"/>
                </a:lnTo>
                <a:lnTo>
                  <a:pt x="157" y="26"/>
                </a:lnTo>
                <a:lnTo>
                  <a:pt x="151" y="33"/>
                </a:lnTo>
                <a:lnTo>
                  <a:pt x="146" y="40"/>
                </a:lnTo>
                <a:lnTo>
                  <a:pt x="142" y="47"/>
                </a:lnTo>
                <a:lnTo>
                  <a:pt x="139" y="54"/>
                </a:lnTo>
                <a:lnTo>
                  <a:pt x="137" y="61"/>
                </a:lnTo>
                <a:lnTo>
                  <a:pt x="135" y="74"/>
                </a:lnTo>
                <a:lnTo>
                  <a:pt x="135" y="84"/>
                </a:lnTo>
                <a:lnTo>
                  <a:pt x="135" y="84"/>
                </a:lnTo>
                <a:lnTo>
                  <a:pt x="138" y="113"/>
                </a:lnTo>
                <a:lnTo>
                  <a:pt x="141" y="128"/>
                </a:lnTo>
                <a:lnTo>
                  <a:pt x="141" y="128"/>
                </a:lnTo>
                <a:lnTo>
                  <a:pt x="140" y="129"/>
                </a:lnTo>
                <a:lnTo>
                  <a:pt x="136" y="132"/>
                </a:lnTo>
                <a:lnTo>
                  <a:pt x="135" y="135"/>
                </a:lnTo>
                <a:lnTo>
                  <a:pt x="133" y="139"/>
                </a:lnTo>
                <a:lnTo>
                  <a:pt x="132" y="143"/>
                </a:lnTo>
                <a:lnTo>
                  <a:pt x="132" y="149"/>
                </a:lnTo>
                <a:lnTo>
                  <a:pt x="132" y="149"/>
                </a:lnTo>
                <a:lnTo>
                  <a:pt x="134" y="162"/>
                </a:lnTo>
                <a:lnTo>
                  <a:pt x="136" y="170"/>
                </a:lnTo>
                <a:lnTo>
                  <a:pt x="140" y="175"/>
                </a:lnTo>
                <a:lnTo>
                  <a:pt x="143" y="178"/>
                </a:lnTo>
                <a:lnTo>
                  <a:pt x="150" y="182"/>
                </a:lnTo>
                <a:lnTo>
                  <a:pt x="153" y="186"/>
                </a:lnTo>
                <a:lnTo>
                  <a:pt x="155" y="191"/>
                </a:lnTo>
                <a:lnTo>
                  <a:pt x="155" y="191"/>
                </a:lnTo>
                <a:lnTo>
                  <a:pt x="158" y="205"/>
                </a:lnTo>
                <a:lnTo>
                  <a:pt x="163" y="216"/>
                </a:lnTo>
                <a:lnTo>
                  <a:pt x="168" y="223"/>
                </a:lnTo>
                <a:lnTo>
                  <a:pt x="172" y="229"/>
                </a:lnTo>
                <a:lnTo>
                  <a:pt x="176" y="233"/>
                </a:lnTo>
                <a:lnTo>
                  <a:pt x="179" y="238"/>
                </a:lnTo>
                <a:lnTo>
                  <a:pt x="181" y="243"/>
                </a:lnTo>
                <a:lnTo>
                  <a:pt x="182" y="252"/>
                </a:lnTo>
                <a:lnTo>
                  <a:pt x="182" y="252"/>
                </a:lnTo>
                <a:lnTo>
                  <a:pt x="181" y="266"/>
                </a:lnTo>
                <a:lnTo>
                  <a:pt x="180" y="272"/>
                </a:lnTo>
                <a:lnTo>
                  <a:pt x="178" y="278"/>
                </a:lnTo>
                <a:lnTo>
                  <a:pt x="176" y="284"/>
                </a:lnTo>
                <a:lnTo>
                  <a:pt x="173" y="289"/>
                </a:lnTo>
                <a:lnTo>
                  <a:pt x="169" y="294"/>
                </a:lnTo>
                <a:lnTo>
                  <a:pt x="165" y="299"/>
                </a:lnTo>
                <a:lnTo>
                  <a:pt x="159" y="303"/>
                </a:lnTo>
                <a:lnTo>
                  <a:pt x="153" y="307"/>
                </a:lnTo>
                <a:lnTo>
                  <a:pt x="140" y="317"/>
                </a:lnTo>
                <a:lnTo>
                  <a:pt x="122" y="325"/>
                </a:lnTo>
                <a:lnTo>
                  <a:pt x="102" y="333"/>
                </a:lnTo>
                <a:lnTo>
                  <a:pt x="102" y="333"/>
                </a:lnTo>
                <a:lnTo>
                  <a:pt x="79" y="341"/>
                </a:lnTo>
                <a:lnTo>
                  <a:pt x="60" y="349"/>
                </a:lnTo>
                <a:lnTo>
                  <a:pt x="43" y="357"/>
                </a:lnTo>
                <a:lnTo>
                  <a:pt x="27" y="365"/>
                </a:lnTo>
                <a:lnTo>
                  <a:pt x="16" y="374"/>
                </a:lnTo>
                <a:lnTo>
                  <a:pt x="7" y="381"/>
                </a:lnTo>
                <a:lnTo>
                  <a:pt x="2" y="388"/>
                </a:lnTo>
                <a:lnTo>
                  <a:pt x="1" y="391"/>
                </a:lnTo>
                <a:lnTo>
                  <a:pt x="0" y="394"/>
                </a:lnTo>
                <a:lnTo>
                  <a:pt x="0" y="394"/>
                </a:lnTo>
                <a:lnTo>
                  <a:pt x="0" y="446"/>
                </a:lnTo>
                <a:lnTo>
                  <a:pt x="234" y="446"/>
                </a:lnTo>
                <a:lnTo>
                  <a:pt x="466" y="446"/>
                </a:lnTo>
                <a:lnTo>
                  <a:pt x="466" y="446"/>
                </a:lnTo>
                <a:lnTo>
                  <a:pt x="466" y="394"/>
                </a:lnTo>
                <a:lnTo>
                  <a:pt x="466" y="394"/>
                </a:lnTo>
                <a:lnTo>
                  <a:pt x="465" y="391"/>
                </a:lnTo>
                <a:lnTo>
                  <a:pt x="464" y="388"/>
                </a:lnTo>
                <a:lnTo>
                  <a:pt x="459" y="381"/>
                </a:lnTo>
                <a:lnTo>
                  <a:pt x="450" y="374"/>
                </a:lnTo>
                <a:lnTo>
                  <a:pt x="439" y="365"/>
                </a:lnTo>
                <a:lnTo>
                  <a:pt x="424" y="357"/>
                </a:lnTo>
                <a:lnTo>
                  <a:pt x="406" y="349"/>
                </a:lnTo>
                <a:lnTo>
                  <a:pt x="387" y="341"/>
                </a:lnTo>
                <a:lnTo>
                  <a:pt x="365" y="333"/>
                </a:lnTo>
                <a:lnTo>
                  <a:pt x="365" y="3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44"/>
          <p:cNvSpPr>
            <a:spLocks noEditPoints="1"/>
          </p:cNvSpPr>
          <p:nvPr/>
        </p:nvSpPr>
        <p:spPr bwMode="auto">
          <a:xfrm>
            <a:off x="3657943" y="1676400"/>
            <a:ext cx="1218857" cy="1143017"/>
          </a:xfrm>
          <a:custGeom>
            <a:avLst/>
            <a:gdLst>
              <a:gd name="T0" fmla="*/ 691 w 733"/>
              <a:gd name="T1" fmla="*/ 557 h 632"/>
              <a:gd name="T2" fmla="*/ 701 w 733"/>
              <a:gd name="T3" fmla="*/ 378 h 632"/>
              <a:gd name="T4" fmla="*/ 505 w 733"/>
              <a:gd name="T5" fmla="*/ 342 h 632"/>
              <a:gd name="T6" fmla="*/ 515 w 733"/>
              <a:gd name="T7" fmla="*/ 245 h 632"/>
              <a:gd name="T8" fmla="*/ 498 w 733"/>
              <a:gd name="T9" fmla="*/ 234 h 632"/>
              <a:gd name="T10" fmla="*/ 489 w 733"/>
              <a:gd name="T11" fmla="*/ 202 h 632"/>
              <a:gd name="T12" fmla="*/ 471 w 733"/>
              <a:gd name="T13" fmla="*/ 174 h 632"/>
              <a:gd name="T14" fmla="*/ 449 w 733"/>
              <a:gd name="T15" fmla="*/ 151 h 632"/>
              <a:gd name="T16" fmla="*/ 420 w 733"/>
              <a:gd name="T17" fmla="*/ 133 h 632"/>
              <a:gd name="T18" fmla="*/ 389 w 733"/>
              <a:gd name="T19" fmla="*/ 124 h 632"/>
              <a:gd name="T20" fmla="*/ 389 w 733"/>
              <a:gd name="T21" fmla="*/ 122 h 632"/>
              <a:gd name="T22" fmla="*/ 382 w 733"/>
              <a:gd name="T23" fmla="*/ 106 h 632"/>
              <a:gd name="T24" fmla="*/ 371 w 733"/>
              <a:gd name="T25" fmla="*/ 42 h 632"/>
              <a:gd name="T26" fmla="*/ 362 w 733"/>
              <a:gd name="T27" fmla="*/ 42 h 632"/>
              <a:gd name="T28" fmla="*/ 352 w 733"/>
              <a:gd name="T29" fmla="*/ 106 h 632"/>
              <a:gd name="T30" fmla="*/ 345 w 733"/>
              <a:gd name="T31" fmla="*/ 122 h 632"/>
              <a:gd name="T32" fmla="*/ 345 w 733"/>
              <a:gd name="T33" fmla="*/ 124 h 632"/>
              <a:gd name="T34" fmla="*/ 315 w 733"/>
              <a:gd name="T35" fmla="*/ 133 h 632"/>
              <a:gd name="T36" fmla="*/ 289 w 733"/>
              <a:gd name="T37" fmla="*/ 147 h 632"/>
              <a:gd name="T38" fmla="*/ 267 w 733"/>
              <a:gd name="T39" fmla="*/ 168 h 632"/>
              <a:gd name="T40" fmla="*/ 249 w 733"/>
              <a:gd name="T41" fmla="*/ 193 h 632"/>
              <a:gd name="T42" fmla="*/ 238 w 733"/>
              <a:gd name="T43" fmla="*/ 222 h 632"/>
              <a:gd name="T44" fmla="*/ 325 w 733"/>
              <a:gd name="T45" fmla="*/ 233 h 632"/>
              <a:gd name="T46" fmla="*/ 331 w 733"/>
              <a:gd name="T47" fmla="*/ 236 h 632"/>
              <a:gd name="T48" fmla="*/ 331 w 733"/>
              <a:gd name="T49" fmla="*/ 241 h 632"/>
              <a:gd name="T50" fmla="*/ 325 w 733"/>
              <a:gd name="T51" fmla="*/ 245 h 632"/>
              <a:gd name="T52" fmla="*/ 229 w 733"/>
              <a:gd name="T53" fmla="*/ 275 h 632"/>
              <a:gd name="T54" fmla="*/ 33 w 733"/>
              <a:gd name="T55" fmla="*/ 377 h 632"/>
              <a:gd name="T56" fmla="*/ 42 w 733"/>
              <a:gd name="T57" fmla="*/ 557 h 632"/>
              <a:gd name="T58" fmla="*/ 0 w 733"/>
              <a:gd name="T59" fmla="*/ 592 h 632"/>
              <a:gd name="T60" fmla="*/ 733 w 733"/>
              <a:gd name="T61" fmla="*/ 592 h 632"/>
              <a:gd name="T62" fmla="*/ 452 w 733"/>
              <a:gd name="T63" fmla="*/ 282 h 632"/>
              <a:gd name="T64" fmla="*/ 418 w 733"/>
              <a:gd name="T65" fmla="*/ 282 h 632"/>
              <a:gd name="T66" fmla="*/ 386 w 733"/>
              <a:gd name="T67" fmla="*/ 331 h 632"/>
              <a:gd name="T68" fmla="*/ 281 w 733"/>
              <a:gd name="T69" fmla="*/ 282 h 632"/>
              <a:gd name="T70" fmla="*/ 281 w 733"/>
              <a:gd name="T71" fmla="*/ 331 h 632"/>
              <a:gd name="T72" fmla="*/ 91 w 733"/>
              <a:gd name="T73" fmla="*/ 568 h 632"/>
              <a:gd name="T74" fmla="*/ 125 w 733"/>
              <a:gd name="T75" fmla="*/ 568 h 632"/>
              <a:gd name="T76" fmla="*/ 91 w 733"/>
              <a:gd name="T77" fmla="*/ 427 h 632"/>
              <a:gd name="T78" fmla="*/ 193 w 733"/>
              <a:gd name="T79" fmla="*/ 568 h 632"/>
              <a:gd name="T80" fmla="*/ 193 w 733"/>
              <a:gd name="T81" fmla="*/ 519 h 632"/>
              <a:gd name="T82" fmla="*/ 160 w 733"/>
              <a:gd name="T83" fmla="*/ 476 h 632"/>
              <a:gd name="T84" fmla="*/ 193 w 733"/>
              <a:gd name="T85" fmla="*/ 476 h 632"/>
              <a:gd name="T86" fmla="*/ 482 w 733"/>
              <a:gd name="T87" fmla="*/ 592 h 632"/>
              <a:gd name="T88" fmla="*/ 415 w 733"/>
              <a:gd name="T89" fmla="*/ 447 h 632"/>
              <a:gd name="T90" fmla="*/ 384 w 733"/>
              <a:gd name="T91" fmla="*/ 447 h 632"/>
              <a:gd name="T92" fmla="*/ 319 w 733"/>
              <a:gd name="T93" fmla="*/ 592 h 632"/>
              <a:gd name="T94" fmla="*/ 285 w 733"/>
              <a:gd name="T95" fmla="*/ 592 h 632"/>
              <a:gd name="T96" fmla="*/ 229 w 733"/>
              <a:gd name="T97" fmla="*/ 447 h 632"/>
              <a:gd name="T98" fmla="*/ 505 w 733"/>
              <a:gd name="T99" fmla="*/ 420 h 632"/>
              <a:gd name="T100" fmla="*/ 541 w 733"/>
              <a:gd name="T101" fmla="*/ 568 h 632"/>
              <a:gd name="T102" fmla="*/ 574 w 733"/>
              <a:gd name="T103" fmla="*/ 568 h 632"/>
              <a:gd name="T104" fmla="*/ 541 w 733"/>
              <a:gd name="T105" fmla="*/ 427 h 632"/>
              <a:gd name="T106" fmla="*/ 643 w 733"/>
              <a:gd name="T107" fmla="*/ 568 h 632"/>
              <a:gd name="T108" fmla="*/ 643 w 733"/>
              <a:gd name="T109" fmla="*/ 519 h 632"/>
              <a:gd name="T110" fmla="*/ 609 w 733"/>
              <a:gd name="T111" fmla="*/ 476 h 632"/>
              <a:gd name="T112" fmla="*/ 643 w 733"/>
              <a:gd name="T113" fmla="*/ 476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33" h="632">
                <a:moveTo>
                  <a:pt x="714" y="592"/>
                </a:moveTo>
                <a:lnTo>
                  <a:pt x="714" y="557"/>
                </a:lnTo>
                <a:lnTo>
                  <a:pt x="691" y="557"/>
                </a:lnTo>
                <a:lnTo>
                  <a:pt x="691" y="406"/>
                </a:lnTo>
                <a:lnTo>
                  <a:pt x="701" y="406"/>
                </a:lnTo>
                <a:lnTo>
                  <a:pt x="701" y="378"/>
                </a:lnTo>
                <a:lnTo>
                  <a:pt x="691" y="378"/>
                </a:lnTo>
                <a:lnTo>
                  <a:pt x="691" y="377"/>
                </a:lnTo>
                <a:lnTo>
                  <a:pt x="505" y="342"/>
                </a:lnTo>
                <a:lnTo>
                  <a:pt x="505" y="275"/>
                </a:lnTo>
                <a:lnTo>
                  <a:pt x="515" y="275"/>
                </a:lnTo>
                <a:lnTo>
                  <a:pt x="515" y="245"/>
                </a:lnTo>
                <a:lnTo>
                  <a:pt x="499" y="245"/>
                </a:lnTo>
                <a:lnTo>
                  <a:pt x="499" y="245"/>
                </a:lnTo>
                <a:lnTo>
                  <a:pt x="498" y="234"/>
                </a:lnTo>
                <a:lnTo>
                  <a:pt x="496" y="223"/>
                </a:lnTo>
                <a:lnTo>
                  <a:pt x="493" y="213"/>
                </a:lnTo>
                <a:lnTo>
                  <a:pt x="489" y="202"/>
                </a:lnTo>
                <a:lnTo>
                  <a:pt x="484" y="192"/>
                </a:lnTo>
                <a:lnTo>
                  <a:pt x="478" y="183"/>
                </a:lnTo>
                <a:lnTo>
                  <a:pt x="471" y="174"/>
                </a:lnTo>
                <a:lnTo>
                  <a:pt x="464" y="166"/>
                </a:lnTo>
                <a:lnTo>
                  <a:pt x="457" y="158"/>
                </a:lnTo>
                <a:lnTo>
                  <a:pt x="449" y="151"/>
                </a:lnTo>
                <a:lnTo>
                  <a:pt x="440" y="144"/>
                </a:lnTo>
                <a:lnTo>
                  <a:pt x="431" y="138"/>
                </a:lnTo>
                <a:lnTo>
                  <a:pt x="420" y="133"/>
                </a:lnTo>
                <a:lnTo>
                  <a:pt x="410" y="129"/>
                </a:lnTo>
                <a:lnTo>
                  <a:pt x="400" y="126"/>
                </a:lnTo>
                <a:lnTo>
                  <a:pt x="389" y="124"/>
                </a:lnTo>
                <a:lnTo>
                  <a:pt x="389" y="124"/>
                </a:lnTo>
                <a:lnTo>
                  <a:pt x="389" y="122"/>
                </a:lnTo>
                <a:lnTo>
                  <a:pt x="389" y="122"/>
                </a:lnTo>
                <a:lnTo>
                  <a:pt x="388" y="116"/>
                </a:lnTo>
                <a:lnTo>
                  <a:pt x="386" y="111"/>
                </a:lnTo>
                <a:lnTo>
                  <a:pt x="382" y="106"/>
                </a:lnTo>
                <a:lnTo>
                  <a:pt x="377" y="103"/>
                </a:lnTo>
                <a:lnTo>
                  <a:pt x="377" y="103"/>
                </a:lnTo>
                <a:lnTo>
                  <a:pt x="371" y="42"/>
                </a:lnTo>
                <a:lnTo>
                  <a:pt x="366" y="0"/>
                </a:lnTo>
                <a:lnTo>
                  <a:pt x="366" y="0"/>
                </a:lnTo>
                <a:lnTo>
                  <a:pt x="362" y="42"/>
                </a:lnTo>
                <a:lnTo>
                  <a:pt x="357" y="103"/>
                </a:lnTo>
                <a:lnTo>
                  <a:pt x="357" y="103"/>
                </a:lnTo>
                <a:lnTo>
                  <a:pt x="352" y="106"/>
                </a:lnTo>
                <a:lnTo>
                  <a:pt x="348" y="111"/>
                </a:lnTo>
                <a:lnTo>
                  <a:pt x="346" y="116"/>
                </a:lnTo>
                <a:lnTo>
                  <a:pt x="345" y="122"/>
                </a:lnTo>
                <a:lnTo>
                  <a:pt x="345" y="122"/>
                </a:lnTo>
                <a:lnTo>
                  <a:pt x="345" y="124"/>
                </a:lnTo>
                <a:lnTo>
                  <a:pt x="345" y="124"/>
                </a:lnTo>
                <a:lnTo>
                  <a:pt x="335" y="126"/>
                </a:lnTo>
                <a:lnTo>
                  <a:pt x="325" y="129"/>
                </a:lnTo>
                <a:lnTo>
                  <a:pt x="315" y="133"/>
                </a:lnTo>
                <a:lnTo>
                  <a:pt x="306" y="137"/>
                </a:lnTo>
                <a:lnTo>
                  <a:pt x="297" y="142"/>
                </a:lnTo>
                <a:lnTo>
                  <a:pt x="289" y="147"/>
                </a:lnTo>
                <a:lnTo>
                  <a:pt x="281" y="154"/>
                </a:lnTo>
                <a:lnTo>
                  <a:pt x="274" y="161"/>
                </a:lnTo>
                <a:lnTo>
                  <a:pt x="267" y="168"/>
                </a:lnTo>
                <a:lnTo>
                  <a:pt x="260" y="176"/>
                </a:lnTo>
                <a:lnTo>
                  <a:pt x="254" y="184"/>
                </a:lnTo>
                <a:lnTo>
                  <a:pt x="249" y="193"/>
                </a:lnTo>
                <a:lnTo>
                  <a:pt x="245" y="202"/>
                </a:lnTo>
                <a:lnTo>
                  <a:pt x="241" y="213"/>
                </a:lnTo>
                <a:lnTo>
                  <a:pt x="238" y="222"/>
                </a:lnTo>
                <a:lnTo>
                  <a:pt x="236" y="233"/>
                </a:lnTo>
                <a:lnTo>
                  <a:pt x="325" y="233"/>
                </a:lnTo>
                <a:lnTo>
                  <a:pt x="325" y="233"/>
                </a:lnTo>
                <a:lnTo>
                  <a:pt x="327" y="233"/>
                </a:lnTo>
                <a:lnTo>
                  <a:pt x="329" y="234"/>
                </a:lnTo>
                <a:lnTo>
                  <a:pt x="331" y="236"/>
                </a:lnTo>
                <a:lnTo>
                  <a:pt x="331" y="239"/>
                </a:lnTo>
                <a:lnTo>
                  <a:pt x="331" y="239"/>
                </a:lnTo>
                <a:lnTo>
                  <a:pt x="331" y="241"/>
                </a:lnTo>
                <a:lnTo>
                  <a:pt x="330" y="243"/>
                </a:lnTo>
                <a:lnTo>
                  <a:pt x="328" y="245"/>
                </a:lnTo>
                <a:lnTo>
                  <a:pt x="325" y="245"/>
                </a:lnTo>
                <a:lnTo>
                  <a:pt x="219" y="245"/>
                </a:lnTo>
                <a:lnTo>
                  <a:pt x="219" y="275"/>
                </a:lnTo>
                <a:lnTo>
                  <a:pt x="229" y="275"/>
                </a:lnTo>
                <a:lnTo>
                  <a:pt x="229" y="342"/>
                </a:lnTo>
                <a:lnTo>
                  <a:pt x="43" y="377"/>
                </a:lnTo>
                <a:lnTo>
                  <a:pt x="33" y="377"/>
                </a:lnTo>
                <a:lnTo>
                  <a:pt x="33" y="406"/>
                </a:lnTo>
                <a:lnTo>
                  <a:pt x="42" y="406"/>
                </a:lnTo>
                <a:lnTo>
                  <a:pt x="42" y="557"/>
                </a:lnTo>
                <a:lnTo>
                  <a:pt x="20" y="557"/>
                </a:lnTo>
                <a:lnTo>
                  <a:pt x="20" y="592"/>
                </a:lnTo>
                <a:lnTo>
                  <a:pt x="0" y="592"/>
                </a:lnTo>
                <a:lnTo>
                  <a:pt x="0" y="632"/>
                </a:lnTo>
                <a:lnTo>
                  <a:pt x="733" y="632"/>
                </a:lnTo>
                <a:lnTo>
                  <a:pt x="733" y="592"/>
                </a:lnTo>
                <a:lnTo>
                  <a:pt x="714" y="592"/>
                </a:lnTo>
                <a:close/>
                <a:moveTo>
                  <a:pt x="418" y="282"/>
                </a:moveTo>
                <a:lnTo>
                  <a:pt x="452" y="282"/>
                </a:lnTo>
                <a:lnTo>
                  <a:pt x="452" y="331"/>
                </a:lnTo>
                <a:lnTo>
                  <a:pt x="418" y="331"/>
                </a:lnTo>
                <a:lnTo>
                  <a:pt x="418" y="282"/>
                </a:lnTo>
                <a:close/>
                <a:moveTo>
                  <a:pt x="352" y="282"/>
                </a:moveTo>
                <a:lnTo>
                  <a:pt x="386" y="282"/>
                </a:lnTo>
                <a:lnTo>
                  <a:pt x="386" y="331"/>
                </a:lnTo>
                <a:lnTo>
                  <a:pt x="352" y="331"/>
                </a:lnTo>
                <a:lnTo>
                  <a:pt x="352" y="282"/>
                </a:lnTo>
                <a:close/>
                <a:moveTo>
                  <a:pt x="281" y="282"/>
                </a:moveTo>
                <a:lnTo>
                  <a:pt x="315" y="282"/>
                </a:lnTo>
                <a:lnTo>
                  <a:pt x="315" y="331"/>
                </a:lnTo>
                <a:lnTo>
                  <a:pt x="281" y="331"/>
                </a:lnTo>
                <a:lnTo>
                  <a:pt x="281" y="282"/>
                </a:lnTo>
                <a:close/>
                <a:moveTo>
                  <a:pt x="125" y="568"/>
                </a:moveTo>
                <a:lnTo>
                  <a:pt x="91" y="568"/>
                </a:lnTo>
                <a:lnTo>
                  <a:pt x="91" y="519"/>
                </a:lnTo>
                <a:lnTo>
                  <a:pt x="125" y="519"/>
                </a:lnTo>
                <a:lnTo>
                  <a:pt x="125" y="568"/>
                </a:lnTo>
                <a:close/>
                <a:moveTo>
                  <a:pt x="125" y="476"/>
                </a:moveTo>
                <a:lnTo>
                  <a:pt x="91" y="476"/>
                </a:lnTo>
                <a:lnTo>
                  <a:pt x="91" y="427"/>
                </a:lnTo>
                <a:lnTo>
                  <a:pt x="125" y="427"/>
                </a:lnTo>
                <a:lnTo>
                  <a:pt x="125" y="476"/>
                </a:lnTo>
                <a:close/>
                <a:moveTo>
                  <a:pt x="193" y="568"/>
                </a:moveTo>
                <a:lnTo>
                  <a:pt x="160" y="568"/>
                </a:lnTo>
                <a:lnTo>
                  <a:pt x="160" y="519"/>
                </a:lnTo>
                <a:lnTo>
                  <a:pt x="193" y="519"/>
                </a:lnTo>
                <a:lnTo>
                  <a:pt x="193" y="568"/>
                </a:lnTo>
                <a:close/>
                <a:moveTo>
                  <a:pt x="193" y="476"/>
                </a:moveTo>
                <a:lnTo>
                  <a:pt x="160" y="476"/>
                </a:lnTo>
                <a:lnTo>
                  <a:pt x="160" y="427"/>
                </a:lnTo>
                <a:lnTo>
                  <a:pt x="193" y="427"/>
                </a:lnTo>
                <a:lnTo>
                  <a:pt x="193" y="476"/>
                </a:lnTo>
                <a:close/>
                <a:moveTo>
                  <a:pt x="505" y="447"/>
                </a:moveTo>
                <a:lnTo>
                  <a:pt x="482" y="447"/>
                </a:lnTo>
                <a:lnTo>
                  <a:pt x="482" y="592"/>
                </a:lnTo>
                <a:lnTo>
                  <a:pt x="449" y="592"/>
                </a:lnTo>
                <a:lnTo>
                  <a:pt x="449" y="447"/>
                </a:lnTo>
                <a:lnTo>
                  <a:pt x="415" y="447"/>
                </a:lnTo>
                <a:lnTo>
                  <a:pt x="415" y="592"/>
                </a:lnTo>
                <a:lnTo>
                  <a:pt x="384" y="592"/>
                </a:lnTo>
                <a:lnTo>
                  <a:pt x="384" y="447"/>
                </a:lnTo>
                <a:lnTo>
                  <a:pt x="350" y="447"/>
                </a:lnTo>
                <a:lnTo>
                  <a:pt x="350" y="592"/>
                </a:lnTo>
                <a:lnTo>
                  <a:pt x="319" y="592"/>
                </a:lnTo>
                <a:lnTo>
                  <a:pt x="319" y="447"/>
                </a:lnTo>
                <a:lnTo>
                  <a:pt x="285" y="447"/>
                </a:lnTo>
                <a:lnTo>
                  <a:pt x="285" y="592"/>
                </a:lnTo>
                <a:lnTo>
                  <a:pt x="252" y="592"/>
                </a:lnTo>
                <a:lnTo>
                  <a:pt x="252" y="447"/>
                </a:lnTo>
                <a:lnTo>
                  <a:pt x="229" y="447"/>
                </a:lnTo>
                <a:lnTo>
                  <a:pt x="229" y="420"/>
                </a:lnTo>
                <a:lnTo>
                  <a:pt x="366" y="373"/>
                </a:lnTo>
                <a:lnTo>
                  <a:pt x="505" y="420"/>
                </a:lnTo>
                <a:lnTo>
                  <a:pt x="505" y="447"/>
                </a:lnTo>
                <a:close/>
                <a:moveTo>
                  <a:pt x="574" y="568"/>
                </a:moveTo>
                <a:lnTo>
                  <a:pt x="541" y="568"/>
                </a:lnTo>
                <a:lnTo>
                  <a:pt x="541" y="519"/>
                </a:lnTo>
                <a:lnTo>
                  <a:pt x="574" y="519"/>
                </a:lnTo>
                <a:lnTo>
                  <a:pt x="574" y="568"/>
                </a:lnTo>
                <a:close/>
                <a:moveTo>
                  <a:pt x="574" y="476"/>
                </a:moveTo>
                <a:lnTo>
                  <a:pt x="541" y="476"/>
                </a:lnTo>
                <a:lnTo>
                  <a:pt x="541" y="427"/>
                </a:lnTo>
                <a:lnTo>
                  <a:pt x="574" y="427"/>
                </a:lnTo>
                <a:lnTo>
                  <a:pt x="574" y="476"/>
                </a:lnTo>
                <a:close/>
                <a:moveTo>
                  <a:pt x="643" y="568"/>
                </a:moveTo>
                <a:lnTo>
                  <a:pt x="609" y="568"/>
                </a:lnTo>
                <a:lnTo>
                  <a:pt x="609" y="519"/>
                </a:lnTo>
                <a:lnTo>
                  <a:pt x="643" y="519"/>
                </a:lnTo>
                <a:lnTo>
                  <a:pt x="643" y="568"/>
                </a:lnTo>
                <a:close/>
                <a:moveTo>
                  <a:pt x="643" y="476"/>
                </a:moveTo>
                <a:lnTo>
                  <a:pt x="609" y="476"/>
                </a:lnTo>
                <a:lnTo>
                  <a:pt x="609" y="427"/>
                </a:lnTo>
                <a:lnTo>
                  <a:pt x="643" y="427"/>
                </a:lnTo>
                <a:lnTo>
                  <a:pt x="643" y="4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97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6172200" cy="762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Establishment of contracts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276600" y="1561003"/>
            <a:ext cx="2667000" cy="3932599"/>
            <a:chOff x="6553200" y="1667380"/>
            <a:chExt cx="2900363" cy="2482851"/>
          </a:xfrm>
        </p:grpSpPr>
        <p:sp>
          <p:nvSpPr>
            <p:cNvPr id="6" name="TextBox 5"/>
            <p:cNvSpPr txBox="1"/>
            <p:nvPr/>
          </p:nvSpPr>
          <p:spPr>
            <a:xfrm>
              <a:off x="6553200" y="1667380"/>
              <a:ext cx="2900362" cy="662948"/>
            </a:xfrm>
            <a:prstGeom prst="rect">
              <a:avLst/>
            </a:prstGeom>
            <a:solidFill>
              <a:srgbClr val="FAB55C"/>
            </a:solidFill>
            <a:ln w="38100">
              <a:solidFill>
                <a:srgbClr val="FAB55C">
                  <a:alpha val="96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Strengths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57964" y="2329522"/>
              <a:ext cx="2895599" cy="1820709"/>
            </a:xfrm>
            <a:prstGeom prst="rect">
              <a:avLst/>
            </a:prstGeom>
            <a:noFill/>
            <a:ln w="38100">
              <a:solidFill>
                <a:srgbClr val="FAB55C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Contracts clarify roles and responsibilities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Set objectives, identify problems and outline strategies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Organizational capacity of all actors strengthened &amp; more collaborative culture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76502" y="1561001"/>
            <a:ext cx="2667000" cy="3932601"/>
            <a:chOff x="2590800" y="1696791"/>
            <a:chExt cx="2824311" cy="2777807"/>
          </a:xfrm>
        </p:grpSpPr>
        <p:sp>
          <p:nvSpPr>
            <p:cNvPr id="9" name="TextBox 8"/>
            <p:cNvSpPr txBox="1"/>
            <p:nvPr/>
          </p:nvSpPr>
          <p:spPr>
            <a:xfrm>
              <a:off x="2590800" y="1696791"/>
              <a:ext cx="2824310" cy="793545"/>
            </a:xfrm>
            <a:prstGeom prst="rect">
              <a:avLst/>
            </a:prstGeom>
            <a:solidFill>
              <a:srgbClr val="58595B"/>
            </a:solidFill>
            <a:ln w="38100">
              <a:solidFill>
                <a:srgbClr val="58595B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Program Design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98074" y="2484814"/>
              <a:ext cx="2817037" cy="1989784"/>
            </a:xfrm>
            <a:prstGeom prst="rect">
              <a:avLst/>
            </a:prstGeom>
            <a:noFill/>
            <a:ln w="38100">
              <a:solidFill>
                <a:srgbClr val="58595B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Establishment of contracts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Action plans developed by schools and regulatory agencies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Schools &amp; regulatory agencies developed goals to achieve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72200" y="1584568"/>
            <a:ext cx="2738438" cy="3909035"/>
            <a:chOff x="6553200" y="1667380"/>
            <a:chExt cx="2900363" cy="2767875"/>
          </a:xfrm>
        </p:grpSpPr>
        <p:sp>
          <p:nvSpPr>
            <p:cNvPr id="12" name="TextBox 11"/>
            <p:cNvSpPr txBox="1"/>
            <p:nvPr/>
          </p:nvSpPr>
          <p:spPr>
            <a:xfrm>
              <a:off x="6553200" y="1667380"/>
              <a:ext cx="2900362" cy="727131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Challenges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57964" y="2408527"/>
              <a:ext cx="2895599" cy="2026728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Short-term thinking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Contracts &amp; action plans served to improve understanding, but not always successful in practice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Disconnect in communication observed</a:t>
              </a:r>
            </a:p>
          </p:txBody>
        </p:sp>
      </p:grpSp>
      <p:pic>
        <p:nvPicPr>
          <p:cNvPr id="15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457200"/>
            <a:ext cx="857543" cy="76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692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533400"/>
            <a:ext cx="7772401" cy="762000"/>
          </a:xfrm>
        </p:spPr>
        <p:txBody>
          <a:bodyPr>
            <a:noAutofit/>
          </a:bodyPr>
          <a:lstStyle/>
          <a:p>
            <a:pPr algn="l"/>
            <a:r>
              <a:rPr lang="en-US" sz="3400" dirty="0"/>
              <a:t>Definition, separation and decentralization of roles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276600" y="1771313"/>
            <a:ext cx="2667000" cy="3313488"/>
            <a:chOff x="6553200" y="1667380"/>
            <a:chExt cx="2900363" cy="2138443"/>
          </a:xfrm>
        </p:grpSpPr>
        <p:sp>
          <p:nvSpPr>
            <p:cNvPr id="6" name="TextBox 5"/>
            <p:cNvSpPr txBox="1"/>
            <p:nvPr/>
          </p:nvSpPr>
          <p:spPr>
            <a:xfrm>
              <a:off x="6553200" y="1667380"/>
              <a:ext cx="2900362" cy="726116"/>
            </a:xfrm>
            <a:prstGeom prst="rect">
              <a:avLst/>
            </a:prstGeom>
            <a:solidFill>
              <a:srgbClr val="FAB55C"/>
            </a:solidFill>
            <a:ln w="38100">
              <a:solidFill>
                <a:srgbClr val="FAB55C">
                  <a:alpha val="96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Strengths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57964" y="2375266"/>
              <a:ext cx="2895599" cy="1430557"/>
            </a:xfrm>
            <a:prstGeom prst="rect">
              <a:avLst/>
            </a:prstGeom>
            <a:noFill/>
            <a:ln w="38100">
              <a:solidFill>
                <a:srgbClr val="FAB55C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Increased community participation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Removed threat of gaming the system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Strong structure of checks and balances</a:t>
              </a:r>
            </a:p>
            <a:p>
              <a:pPr marL="342900" indent="-342900">
                <a:buFont typeface="+mj-lt"/>
                <a:buAutoNum type="arabicPeriod"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76502" y="1770220"/>
            <a:ext cx="2667000" cy="3314581"/>
            <a:chOff x="2590800" y="1696791"/>
            <a:chExt cx="2824311" cy="2551054"/>
          </a:xfrm>
        </p:grpSpPr>
        <p:sp>
          <p:nvSpPr>
            <p:cNvPr id="9" name="TextBox 8"/>
            <p:cNvSpPr txBox="1"/>
            <p:nvPr/>
          </p:nvSpPr>
          <p:spPr>
            <a:xfrm>
              <a:off x="2590800" y="1696791"/>
              <a:ext cx="2824310" cy="793545"/>
            </a:xfrm>
            <a:prstGeom prst="rect">
              <a:avLst/>
            </a:prstGeom>
            <a:solidFill>
              <a:srgbClr val="58595B"/>
            </a:solidFill>
            <a:ln w="38100">
              <a:solidFill>
                <a:srgbClr val="58595B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Program Design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98074" y="2471253"/>
              <a:ext cx="2817037" cy="1776592"/>
            </a:xfrm>
            <a:prstGeom prst="rect">
              <a:avLst/>
            </a:prstGeom>
            <a:noFill/>
            <a:ln w="38100">
              <a:solidFill>
                <a:srgbClr val="58595B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School management committees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Continuous monitoring of schools by regulators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Funds disbursed to school only after verifying spending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72200" y="1794878"/>
            <a:ext cx="2738438" cy="3289923"/>
            <a:chOff x="6553200" y="1667380"/>
            <a:chExt cx="2900363" cy="2170330"/>
          </a:xfrm>
        </p:grpSpPr>
        <p:sp>
          <p:nvSpPr>
            <p:cNvPr id="12" name="TextBox 11"/>
            <p:cNvSpPr txBox="1"/>
            <p:nvPr/>
          </p:nvSpPr>
          <p:spPr>
            <a:xfrm>
              <a:off x="6553200" y="1667380"/>
              <a:ext cx="2900362" cy="727131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Challenges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57964" y="2408527"/>
              <a:ext cx="2895599" cy="1429183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/>
                <a:t>Ensuring engagement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/>
                <a:t>Time consuming activity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/>
                <a:t>Payment process very delayed (up to 3 months)</a:t>
              </a:r>
              <a:endParaRPr lang="en-US" sz="1600" kern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600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5" name="Freeform 278"/>
          <p:cNvSpPr>
            <a:spLocks noChangeAspect="1" noEditPoints="1"/>
          </p:cNvSpPr>
          <p:nvPr/>
        </p:nvSpPr>
        <p:spPr bwMode="auto">
          <a:xfrm>
            <a:off x="533400" y="533400"/>
            <a:ext cx="708142" cy="762000"/>
          </a:xfrm>
          <a:custGeom>
            <a:avLst/>
            <a:gdLst>
              <a:gd name="T0" fmla="*/ 2997 w 5074"/>
              <a:gd name="T1" fmla="*/ 4626 h 5872"/>
              <a:gd name="T2" fmla="*/ 3300 w 5074"/>
              <a:gd name="T3" fmla="*/ 3685 h 5872"/>
              <a:gd name="T4" fmla="*/ 3300 w 5074"/>
              <a:gd name="T5" fmla="*/ 3685 h 5872"/>
              <a:gd name="T6" fmla="*/ 3002 w 5074"/>
              <a:gd name="T7" fmla="*/ 3673 h 5872"/>
              <a:gd name="T8" fmla="*/ 915 w 5074"/>
              <a:gd name="T9" fmla="*/ 2422 h 5872"/>
              <a:gd name="T10" fmla="*/ 915 w 5074"/>
              <a:gd name="T11" fmla="*/ 2719 h 5872"/>
              <a:gd name="T12" fmla="*/ 4766 w 5074"/>
              <a:gd name="T13" fmla="*/ 2803 h 5872"/>
              <a:gd name="T14" fmla="*/ 4085 w 5074"/>
              <a:gd name="T15" fmla="*/ 2384 h 5872"/>
              <a:gd name="T16" fmla="*/ 3638 w 5074"/>
              <a:gd name="T17" fmla="*/ 2874 h 5872"/>
              <a:gd name="T18" fmla="*/ 4677 w 5074"/>
              <a:gd name="T19" fmla="*/ 1810 h 5872"/>
              <a:gd name="T20" fmla="*/ 4834 w 5074"/>
              <a:gd name="T21" fmla="*/ 1861 h 5872"/>
              <a:gd name="T22" fmla="*/ 4992 w 5074"/>
              <a:gd name="T23" fmla="*/ 1979 h 5872"/>
              <a:gd name="T24" fmla="*/ 5065 w 5074"/>
              <a:gd name="T25" fmla="*/ 2123 h 5872"/>
              <a:gd name="T26" fmla="*/ 5065 w 5074"/>
              <a:gd name="T27" fmla="*/ 2283 h 5872"/>
              <a:gd name="T28" fmla="*/ 4852 w 5074"/>
              <a:gd name="T29" fmla="*/ 2666 h 5872"/>
              <a:gd name="T30" fmla="*/ 4337 w 5074"/>
              <a:gd name="T31" fmla="*/ 2349 h 5872"/>
              <a:gd name="T32" fmla="*/ 4355 w 5074"/>
              <a:gd name="T33" fmla="*/ 1975 h 5872"/>
              <a:gd name="T34" fmla="*/ 4471 w 5074"/>
              <a:gd name="T35" fmla="*/ 1859 h 5872"/>
              <a:gd name="T36" fmla="*/ 4624 w 5074"/>
              <a:gd name="T37" fmla="*/ 1810 h 5872"/>
              <a:gd name="T38" fmla="*/ 3011 w 5074"/>
              <a:gd name="T39" fmla="*/ 1093 h 5872"/>
              <a:gd name="T40" fmla="*/ 3054 w 5074"/>
              <a:gd name="T41" fmla="*/ 1288 h 5872"/>
              <a:gd name="T42" fmla="*/ 3172 w 5074"/>
              <a:gd name="T43" fmla="*/ 1443 h 5872"/>
              <a:gd name="T44" fmla="*/ 3342 w 5074"/>
              <a:gd name="T45" fmla="*/ 1537 h 5872"/>
              <a:gd name="T46" fmla="*/ 3860 w 5074"/>
              <a:gd name="T47" fmla="*/ 1557 h 5872"/>
              <a:gd name="T48" fmla="*/ 881 w 5074"/>
              <a:gd name="T49" fmla="*/ 0 h 5872"/>
              <a:gd name="T50" fmla="*/ 4476 w 5074"/>
              <a:gd name="T51" fmla="*/ 1673 h 5872"/>
              <a:gd name="T52" fmla="*/ 4300 w 5074"/>
              <a:gd name="T53" fmla="*/ 1779 h 5872"/>
              <a:gd name="T54" fmla="*/ 4154 w 5074"/>
              <a:gd name="T55" fmla="*/ 1982 h 5872"/>
              <a:gd name="T56" fmla="*/ 3382 w 5074"/>
              <a:gd name="T57" fmla="*/ 1968 h 5872"/>
              <a:gd name="T58" fmla="*/ 3113 w 5074"/>
              <a:gd name="T59" fmla="*/ 1893 h 5872"/>
              <a:gd name="T60" fmla="*/ 2887 w 5074"/>
              <a:gd name="T61" fmla="*/ 1746 h 5872"/>
              <a:gd name="T62" fmla="*/ 2716 w 5074"/>
              <a:gd name="T63" fmla="*/ 1536 h 5872"/>
              <a:gd name="T64" fmla="*/ 2616 w 5074"/>
              <a:gd name="T65" fmla="*/ 1281 h 5872"/>
              <a:gd name="T66" fmla="*/ 2597 w 5074"/>
              <a:gd name="T67" fmla="*/ 416 h 5872"/>
              <a:gd name="T68" fmla="*/ 748 w 5074"/>
              <a:gd name="T69" fmla="*/ 436 h 5872"/>
              <a:gd name="T70" fmla="*/ 577 w 5074"/>
              <a:gd name="T71" fmla="*/ 530 h 5872"/>
              <a:gd name="T72" fmla="*/ 459 w 5074"/>
              <a:gd name="T73" fmla="*/ 685 h 5872"/>
              <a:gd name="T74" fmla="*/ 417 w 5074"/>
              <a:gd name="T75" fmla="*/ 881 h 5872"/>
              <a:gd name="T76" fmla="*/ 436 w 5074"/>
              <a:gd name="T77" fmla="*/ 5125 h 5872"/>
              <a:gd name="T78" fmla="*/ 531 w 5074"/>
              <a:gd name="T79" fmla="*/ 5297 h 5872"/>
              <a:gd name="T80" fmla="*/ 685 w 5074"/>
              <a:gd name="T81" fmla="*/ 5413 h 5872"/>
              <a:gd name="T82" fmla="*/ 881 w 5074"/>
              <a:gd name="T83" fmla="*/ 5457 h 5872"/>
              <a:gd name="T84" fmla="*/ 3821 w 5074"/>
              <a:gd name="T85" fmla="*/ 5438 h 5872"/>
              <a:gd name="T86" fmla="*/ 3992 w 5074"/>
              <a:gd name="T87" fmla="*/ 5342 h 5872"/>
              <a:gd name="T88" fmla="*/ 4109 w 5074"/>
              <a:gd name="T89" fmla="*/ 5187 h 5872"/>
              <a:gd name="T90" fmla="*/ 4154 w 5074"/>
              <a:gd name="T91" fmla="*/ 4991 h 5872"/>
              <a:gd name="T92" fmla="*/ 4569 w 5074"/>
              <a:gd name="T93" fmla="*/ 3468 h 5872"/>
              <a:gd name="T94" fmla="*/ 4547 w 5074"/>
              <a:gd name="T95" fmla="*/ 5180 h 5872"/>
              <a:gd name="T96" fmla="*/ 4448 w 5074"/>
              <a:gd name="T97" fmla="*/ 5436 h 5872"/>
              <a:gd name="T98" fmla="*/ 4277 w 5074"/>
              <a:gd name="T99" fmla="*/ 5644 h 5872"/>
              <a:gd name="T100" fmla="*/ 4051 w 5074"/>
              <a:gd name="T101" fmla="*/ 5794 h 5872"/>
              <a:gd name="T102" fmla="*/ 3784 w 5074"/>
              <a:gd name="T103" fmla="*/ 5867 h 5872"/>
              <a:gd name="T104" fmla="*/ 785 w 5074"/>
              <a:gd name="T105" fmla="*/ 5867 h 5872"/>
              <a:gd name="T106" fmla="*/ 518 w 5074"/>
              <a:gd name="T107" fmla="*/ 5794 h 5872"/>
              <a:gd name="T108" fmla="*/ 292 w 5074"/>
              <a:gd name="T109" fmla="*/ 5644 h 5872"/>
              <a:gd name="T110" fmla="*/ 121 w 5074"/>
              <a:gd name="T111" fmla="*/ 5436 h 5872"/>
              <a:gd name="T112" fmla="*/ 22 w 5074"/>
              <a:gd name="T113" fmla="*/ 5180 h 5872"/>
              <a:gd name="T114" fmla="*/ 0 w 5074"/>
              <a:gd name="T115" fmla="*/ 881 h 5872"/>
              <a:gd name="T116" fmla="*/ 46 w 5074"/>
              <a:gd name="T117" fmla="*/ 603 h 5872"/>
              <a:gd name="T118" fmla="*/ 171 w 5074"/>
              <a:gd name="T119" fmla="*/ 361 h 5872"/>
              <a:gd name="T120" fmla="*/ 361 w 5074"/>
              <a:gd name="T121" fmla="*/ 171 h 5872"/>
              <a:gd name="T122" fmla="*/ 604 w 5074"/>
              <a:gd name="T123" fmla="*/ 46 h 5872"/>
              <a:gd name="T124" fmla="*/ 881 w 5074"/>
              <a:gd name="T125" fmla="*/ 0 h 5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074" h="5872">
                <a:moveTo>
                  <a:pt x="2088" y="4329"/>
                </a:moveTo>
                <a:lnTo>
                  <a:pt x="2999" y="4329"/>
                </a:lnTo>
                <a:lnTo>
                  <a:pt x="2997" y="4626"/>
                </a:lnTo>
                <a:lnTo>
                  <a:pt x="2088" y="4626"/>
                </a:lnTo>
                <a:lnTo>
                  <a:pt x="2088" y="4329"/>
                </a:lnTo>
                <a:close/>
                <a:moveTo>
                  <a:pt x="3300" y="3685"/>
                </a:moveTo>
                <a:lnTo>
                  <a:pt x="3980" y="4103"/>
                </a:lnTo>
                <a:lnTo>
                  <a:pt x="3200" y="4596"/>
                </a:lnTo>
                <a:lnTo>
                  <a:pt x="3300" y="3685"/>
                </a:lnTo>
                <a:close/>
                <a:moveTo>
                  <a:pt x="915" y="3376"/>
                </a:moveTo>
                <a:lnTo>
                  <a:pt x="3004" y="3376"/>
                </a:lnTo>
                <a:lnTo>
                  <a:pt x="3002" y="3673"/>
                </a:lnTo>
                <a:lnTo>
                  <a:pt x="915" y="3673"/>
                </a:lnTo>
                <a:lnTo>
                  <a:pt x="915" y="3376"/>
                </a:lnTo>
                <a:close/>
                <a:moveTo>
                  <a:pt x="915" y="2422"/>
                </a:moveTo>
                <a:lnTo>
                  <a:pt x="3259" y="2422"/>
                </a:lnTo>
                <a:lnTo>
                  <a:pt x="3259" y="2719"/>
                </a:lnTo>
                <a:lnTo>
                  <a:pt x="915" y="2719"/>
                </a:lnTo>
                <a:lnTo>
                  <a:pt x="915" y="2422"/>
                </a:lnTo>
                <a:close/>
                <a:moveTo>
                  <a:pt x="4085" y="2384"/>
                </a:moveTo>
                <a:lnTo>
                  <a:pt x="4766" y="2803"/>
                </a:lnTo>
                <a:lnTo>
                  <a:pt x="4076" y="3961"/>
                </a:lnTo>
                <a:lnTo>
                  <a:pt x="3394" y="3539"/>
                </a:lnTo>
                <a:lnTo>
                  <a:pt x="4085" y="2384"/>
                </a:lnTo>
                <a:close/>
                <a:moveTo>
                  <a:pt x="3819" y="2221"/>
                </a:moveTo>
                <a:lnTo>
                  <a:pt x="3971" y="2315"/>
                </a:lnTo>
                <a:lnTo>
                  <a:pt x="3638" y="2874"/>
                </a:lnTo>
                <a:lnTo>
                  <a:pt x="3488" y="2778"/>
                </a:lnTo>
                <a:lnTo>
                  <a:pt x="3819" y="2221"/>
                </a:lnTo>
                <a:close/>
                <a:moveTo>
                  <a:pt x="4677" y="1810"/>
                </a:moveTo>
                <a:lnTo>
                  <a:pt x="4731" y="1819"/>
                </a:lnTo>
                <a:lnTo>
                  <a:pt x="4784" y="1835"/>
                </a:lnTo>
                <a:lnTo>
                  <a:pt x="4834" y="1861"/>
                </a:lnTo>
                <a:lnTo>
                  <a:pt x="4908" y="1908"/>
                </a:lnTo>
                <a:lnTo>
                  <a:pt x="4955" y="1940"/>
                </a:lnTo>
                <a:lnTo>
                  <a:pt x="4992" y="1979"/>
                </a:lnTo>
                <a:lnTo>
                  <a:pt x="5024" y="2023"/>
                </a:lnTo>
                <a:lnTo>
                  <a:pt x="5049" y="2071"/>
                </a:lnTo>
                <a:lnTo>
                  <a:pt x="5065" y="2123"/>
                </a:lnTo>
                <a:lnTo>
                  <a:pt x="5074" y="2176"/>
                </a:lnTo>
                <a:lnTo>
                  <a:pt x="5074" y="2230"/>
                </a:lnTo>
                <a:lnTo>
                  <a:pt x="5065" y="2283"/>
                </a:lnTo>
                <a:lnTo>
                  <a:pt x="5049" y="2336"/>
                </a:lnTo>
                <a:lnTo>
                  <a:pt x="5022" y="2386"/>
                </a:lnTo>
                <a:lnTo>
                  <a:pt x="4852" y="2666"/>
                </a:lnTo>
                <a:lnTo>
                  <a:pt x="4485" y="2440"/>
                </a:lnTo>
                <a:lnTo>
                  <a:pt x="4453" y="2420"/>
                </a:lnTo>
                <a:lnTo>
                  <a:pt x="4337" y="2349"/>
                </a:lnTo>
                <a:lnTo>
                  <a:pt x="4307" y="2329"/>
                </a:lnTo>
                <a:lnTo>
                  <a:pt x="4182" y="2254"/>
                </a:lnTo>
                <a:lnTo>
                  <a:pt x="4355" y="1975"/>
                </a:lnTo>
                <a:lnTo>
                  <a:pt x="4387" y="1931"/>
                </a:lnTo>
                <a:lnTo>
                  <a:pt x="4428" y="1891"/>
                </a:lnTo>
                <a:lnTo>
                  <a:pt x="4471" y="1859"/>
                </a:lnTo>
                <a:lnTo>
                  <a:pt x="4519" y="1835"/>
                </a:lnTo>
                <a:lnTo>
                  <a:pt x="4570" y="1819"/>
                </a:lnTo>
                <a:lnTo>
                  <a:pt x="4624" y="1810"/>
                </a:lnTo>
                <a:lnTo>
                  <a:pt x="4677" y="1810"/>
                </a:lnTo>
                <a:close/>
                <a:moveTo>
                  <a:pt x="3011" y="710"/>
                </a:moveTo>
                <a:lnTo>
                  <a:pt x="3011" y="1093"/>
                </a:lnTo>
                <a:lnTo>
                  <a:pt x="3017" y="1160"/>
                </a:lnTo>
                <a:lnTo>
                  <a:pt x="3031" y="1226"/>
                </a:lnTo>
                <a:lnTo>
                  <a:pt x="3054" y="1288"/>
                </a:lnTo>
                <a:lnTo>
                  <a:pt x="3086" y="1345"/>
                </a:lnTo>
                <a:lnTo>
                  <a:pt x="3125" y="1397"/>
                </a:lnTo>
                <a:lnTo>
                  <a:pt x="3172" y="1443"/>
                </a:lnTo>
                <a:lnTo>
                  <a:pt x="3223" y="1482"/>
                </a:lnTo>
                <a:lnTo>
                  <a:pt x="3280" y="1514"/>
                </a:lnTo>
                <a:lnTo>
                  <a:pt x="3342" y="1537"/>
                </a:lnTo>
                <a:lnTo>
                  <a:pt x="3408" y="1552"/>
                </a:lnTo>
                <a:lnTo>
                  <a:pt x="3478" y="1557"/>
                </a:lnTo>
                <a:lnTo>
                  <a:pt x="3860" y="1557"/>
                </a:lnTo>
                <a:lnTo>
                  <a:pt x="3435" y="1133"/>
                </a:lnTo>
                <a:lnTo>
                  <a:pt x="3011" y="710"/>
                </a:lnTo>
                <a:close/>
                <a:moveTo>
                  <a:pt x="881" y="0"/>
                </a:moveTo>
                <a:lnTo>
                  <a:pt x="2889" y="0"/>
                </a:lnTo>
                <a:lnTo>
                  <a:pt x="4542" y="1653"/>
                </a:lnTo>
                <a:lnTo>
                  <a:pt x="4476" y="1673"/>
                </a:lnTo>
                <a:lnTo>
                  <a:pt x="4412" y="1699"/>
                </a:lnTo>
                <a:lnTo>
                  <a:pt x="4353" y="1735"/>
                </a:lnTo>
                <a:lnTo>
                  <a:pt x="4300" y="1779"/>
                </a:lnTo>
                <a:lnTo>
                  <a:pt x="4252" y="1829"/>
                </a:lnTo>
                <a:lnTo>
                  <a:pt x="4211" y="1888"/>
                </a:lnTo>
                <a:lnTo>
                  <a:pt x="4154" y="1982"/>
                </a:lnTo>
                <a:lnTo>
                  <a:pt x="4154" y="1973"/>
                </a:lnTo>
                <a:lnTo>
                  <a:pt x="3478" y="1973"/>
                </a:lnTo>
                <a:lnTo>
                  <a:pt x="3382" y="1968"/>
                </a:lnTo>
                <a:lnTo>
                  <a:pt x="3287" y="1952"/>
                </a:lnTo>
                <a:lnTo>
                  <a:pt x="3198" y="1927"/>
                </a:lnTo>
                <a:lnTo>
                  <a:pt x="3113" y="1893"/>
                </a:lnTo>
                <a:lnTo>
                  <a:pt x="3033" y="1852"/>
                </a:lnTo>
                <a:lnTo>
                  <a:pt x="2956" y="1803"/>
                </a:lnTo>
                <a:lnTo>
                  <a:pt x="2887" y="1746"/>
                </a:lnTo>
                <a:lnTo>
                  <a:pt x="2823" y="1682"/>
                </a:lnTo>
                <a:lnTo>
                  <a:pt x="2766" y="1612"/>
                </a:lnTo>
                <a:lnTo>
                  <a:pt x="2716" y="1536"/>
                </a:lnTo>
                <a:lnTo>
                  <a:pt x="2675" y="1456"/>
                </a:lnTo>
                <a:lnTo>
                  <a:pt x="2641" y="1370"/>
                </a:lnTo>
                <a:lnTo>
                  <a:pt x="2616" y="1281"/>
                </a:lnTo>
                <a:lnTo>
                  <a:pt x="2600" y="1187"/>
                </a:lnTo>
                <a:lnTo>
                  <a:pt x="2597" y="1093"/>
                </a:lnTo>
                <a:lnTo>
                  <a:pt x="2597" y="416"/>
                </a:lnTo>
                <a:lnTo>
                  <a:pt x="881" y="416"/>
                </a:lnTo>
                <a:lnTo>
                  <a:pt x="814" y="420"/>
                </a:lnTo>
                <a:lnTo>
                  <a:pt x="748" y="436"/>
                </a:lnTo>
                <a:lnTo>
                  <a:pt x="685" y="459"/>
                </a:lnTo>
                <a:lnTo>
                  <a:pt x="628" y="491"/>
                </a:lnTo>
                <a:lnTo>
                  <a:pt x="577" y="530"/>
                </a:lnTo>
                <a:lnTo>
                  <a:pt x="531" y="577"/>
                </a:lnTo>
                <a:lnTo>
                  <a:pt x="491" y="628"/>
                </a:lnTo>
                <a:lnTo>
                  <a:pt x="459" y="685"/>
                </a:lnTo>
                <a:lnTo>
                  <a:pt x="436" y="747"/>
                </a:lnTo>
                <a:lnTo>
                  <a:pt x="420" y="813"/>
                </a:lnTo>
                <a:lnTo>
                  <a:pt x="417" y="881"/>
                </a:lnTo>
                <a:lnTo>
                  <a:pt x="417" y="4991"/>
                </a:lnTo>
                <a:lnTo>
                  <a:pt x="420" y="5061"/>
                </a:lnTo>
                <a:lnTo>
                  <a:pt x="436" y="5125"/>
                </a:lnTo>
                <a:lnTo>
                  <a:pt x="459" y="5187"/>
                </a:lnTo>
                <a:lnTo>
                  <a:pt x="491" y="5244"/>
                </a:lnTo>
                <a:lnTo>
                  <a:pt x="531" y="5297"/>
                </a:lnTo>
                <a:lnTo>
                  <a:pt x="577" y="5342"/>
                </a:lnTo>
                <a:lnTo>
                  <a:pt x="628" y="5381"/>
                </a:lnTo>
                <a:lnTo>
                  <a:pt x="685" y="5413"/>
                </a:lnTo>
                <a:lnTo>
                  <a:pt x="748" y="5438"/>
                </a:lnTo>
                <a:lnTo>
                  <a:pt x="814" y="5452"/>
                </a:lnTo>
                <a:lnTo>
                  <a:pt x="881" y="5457"/>
                </a:lnTo>
                <a:lnTo>
                  <a:pt x="3688" y="5457"/>
                </a:lnTo>
                <a:lnTo>
                  <a:pt x="3755" y="5452"/>
                </a:lnTo>
                <a:lnTo>
                  <a:pt x="3821" y="5438"/>
                </a:lnTo>
                <a:lnTo>
                  <a:pt x="3883" y="5413"/>
                </a:lnTo>
                <a:lnTo>
                  <a:pt x="3940" y="5381"/>
                </a:lnTo>
                <a:lnTo>
                  <a:pt x="3992" y="5342"/>
                </a:lnTo>
                <a:lnTo>
                  <a:pt x="4038" y="5297"/>
                </a:lnTo>
                <a:lnTo>
                  <a:pt x="4077" y="5244"/>
                </a:lnTo>
                <a:lnTo>
                  <a:pt x="4109" y="5187"/>
                </a:lnTo>
                <a:lnTo>
                  <a:pt x="4133" y="5125"/>
                </a:lnTo>
                <a:lnTo>
                  <a:pt x="4149" y="5061"/>
                </a:lnTo>
                <a:lnTo>
                  <a:pt x="4154" y="4991"/>
                </a:lnTo>
                <a:lnTo>
                  <a:pt x="4154" y="4158"/>
                </a:lnTo>
                <a:lnTo>
                  <a:pt x="4163" y="4153"/>
                </a:lnTo>
                <a:lnTo>
                  <a:pt x="4569" y="3468"/>
                </a:lnTo>
                <a:lnTo>
                  <a:pt x="4569" y="4991"/>
                </a:lnTo>
                <a:lnTo>
                  <a:pt x="4563" y="5087"/>
                </a:lnTo>
                <a:lnTo>
                  <a:pt x="4547" y="5180"/>
                </a:lnTo>
                <a:lnTo>
                  <a:pt x="4524" y="5269"/>
                </a:lnTo>
                <a:lnTo>
                  <a:pt x="4490" y="5354"/>
                </a:lnTo>
                <a:lnTo>
                  <a:pt x="4448" y="5436"/>
                </a:lnTo>
                <a:lnTo>
                  <a:pt x="4398" y="5511"/>
                </a:lnTo>
                <a:lnTo>
                  <a:pt x="4341" y="5580"/>
                </a:lnTo>
                <a:lnTo>
                  <a:pt x="4277" y="5644"/>
                </a:lnTo>
                <a:lnTo>
                  <a:pt x="4207" y="5701"/>
                </a:lnTo>
                <a:lnTo>
                  <a:pt x="4131" y="5751"/>
                </a:lnTo>
                <a:lnTo>
                  <a:pt x="4051" y="5794"/>
                </a:lnTo>
                <a:lnTo>
                  <a:pt x="3965" y="5828"/>
                </a:lnTo>
                <a:lnTo>
                  <a:pt x="3876" y="5852"/>
                </a:lnTo>
                <a:lnTo>
                  <a:pt x="3784" y="5867"/>
                </a:lnTo>
                <a:lnTo>
                  <a:pt x="3688" y="5872"/>
                </a:lnTo>
                <a:lnTo>
                  <a:pt x="881" y="5872"/>
                </a:lnTo>
                <a:lnTo>
                  <a:pt x="785" y="5867"/>
                </a:lnTo>
                <a:lnTo>
                  <a:pt x="693" y="5852"/>
                </a:lnTo>
                <a:lnTo>
                  <a:pt x="604" y="5828"/>
                </a:lnTo>
                <a:lnTo>
                  <a:pt x="518" y="5794"/>
                </a:lnTo>
                <a:lnTo>
                  <a:pt x="438" y="5751"/>
                </a:lnTo>
                <a:lnTo>
                  <a:pt x="361" y="5701"/>
                </a:lnTo>
                <a:lnTo>
                  <a:pt x="292" y="5644"/>
                </a:lnTo>
                <a:lnTo>
                  <a:pt x="228" y="5580"/>
                </a:lnTo>
                <a:lnTo>
                  <a:pt x="171" y="5511"/>
                </a:lnTo>
                <a:lnTo>
                  <a:pt x="121" y="5436"/>
                </a:lnTo>
                <a:lnTo>
                  <a:pt x="79" y="5354"/>
                </a:lnTo>
                <a:lnTo>
                  <a:pt x="46" y="5269"/>
                </a:lnTo>
                <a:lnTo>
                  <a:pt x="22" y="5180"/>
                </a:lnTo>
                <a:lnTo>
                  <a:pt x="6" y="5087"/>
                </a:lnTo>
                <a:lnTo>
                  <a:pt x="0" y="4991"/>
                </a:lnTo>
                <a:lnTo>
                  <a:pt x="0" y="881"/>
                </a:lnTo>
                <a:lnTo>
                  <a:pt x="6" y="785"/>
                </a:lnTo>
                <a:lnTo>
                  <a:pt x="22" y="692"/>
                </a:lnTo>
                <a:lnTo>
                  <a:pt x="46" y="603"/>
                </a:lnTo>
                <a:lnTo>
                  <a:pt x="79" y="518"/>
                </a:lnTo>
                <a:lnTo>
                  <a:pt x="121" y="438"/>
                </a:lnTo>
                <a:lnTo>
                  <a:pt x="171" y="361"/>
                </a:lnTo>
                <a:lnTo>
                  <a:pt x="228" y="292"/>
                </a:lnTo>
                <a:lnTo>
                  <a:pt x="292" y="228"/>
                </a:lnTo>
                <a:lnTo>
                  <a:pt x="361" y="171"/>
                </a:lnTo>
                <a:lnTo>
                  <a:pt x="438" y="121"/>
                </a:lnTo>
                <a:lnTo>
                  <a:pt x="518" y="78"/>
                </a:lnTo>
                <a:lnTo>
                  <a:pt x="604" y="46"/>
                </a:lnTo>
                <a:lnTo>
                  <a:pt x="693" y="21"/>
                </a:lnTo>
                <a:lnTo>
                  <a:pt x="785" y="5"/>
                </a:lnTo>
                <a:lnTo>
                  <a:pt x="881" y="0"/>
                </a:lnTo>
                <a:close/>
              </a:path>
            </a:pathLst>
          </a:custGeom>
          <a:solidFill>
            <a:srgbClr val="58595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592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3048000" cy="762000"/>
          </a:xfrm>
        </p:spPr>
        <p:txBody>
          <a:bodyPr/>
          <a:lstStyle/>
          <a:p>
            <a:pPr algn="l"/>
            <a:r>
              <a:rPr lang="en-US" dirty="0"/>
              <a:t>Autonomy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276600" y="1371602"/>
            <a:ext cx="2667001" cy="3867487"/>
            <a:chOff x="6553200" y="1667380"/>
            <a:chExt cx="2900364" cy="2723671"/>
          </a:xfrm>
        </p:grpSpPr>
        <p:sp>
          <p:nvSpPr>
            <p:cNvPr id="6" name="TextBox 5"/>
            <p:cNvSpPr txBox="1"/>
            <p:nvPr/>
          </p:nvSpPr>
          <p:spPr>
            <a:xfrm>
              <a:off x="6553200" y="1667380"/>
              <a:ext cx="2900362" cy="727131"/>
            </a:xfrm>
            <a:prstGeom prst="rect">
              <a:avLst/>
            </a:prstGeom>
            <a:solidFill>
              <a:srgbClr val="FAB55C"/>
            </a:solidFill>
            <a:ln w="38100">
              <a:solidFill>
                <a:srgbClr val="FAB55C">
                  <a:alpha val="96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Strengths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57965" y="2375266"/>
              <a:ext cx="2895599" cy="2015785"/>
            </a:xfrm>
            <a:prstGeom prst="rect">
              <a:avLst/>
            </a:prstGeom>
            <a:noFill/>
            <a:ln w="38100">
              <a:solidFill>
                <a:srgbClr val="FAB55C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Empowerment and autonomy of stakeholders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Spending on locally-identified needs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Motivated actors to produce quality outputs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Puts actors on level playing field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76502" y="1354102"/>
            <a:ext cx="2667000" cy="3884986"/>
            <a:chOff x="2590800" y="1696791"/>
            <a:chExt cx="2824311" cy="2882367"/>
          </a:xfrm>
        </p:grpSpPr>
        <p:sp>
          <p:nvSpPr>
            <p:cNvPr id="9" name="TextBox 8"/>
            <p:cNvSpPr txBox="1"/>
            <p:nvPr/>
          </p:nvSpPr>
          <p:spPr>
            <a:xfrm>
              <a:off x="2590800" y="1696791"/>
              <a:ext cx="2824310" cy="793545"/>
            </a:xfrm>
            <a:prstGeom prst="rect">
              <a:avLst/>
            </a:prstGeom>
            <a:solidFill>
              <a:srgbClr val="58595B"/>
            </a:solidFill>
            <a:ln w="38100">
              <a:solidFill>
                <a:srgbClr val="58595B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Program Design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98074" y="2480801"/>
              <a:ext cx="2817037" cy="2098357"/>
            </a:xfrm>
            <a:prstGeom prst="rect">
              <a:avLst/>
            </a:prstGeom>
            <a:noFill/>
            <a:ln w="38100">
              <a:solidFill>
                <a:srgbClr val="58595B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Actors given decision-making power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Schools spent funds autonomously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Quality Scores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Equity funding mechanisms</a:t>
              </a:r>
            </a:p>
            <a:p>
              <a:pPr marL="342900" indent="-342900">
                <a:buFont typeface="+mj-lt"/>
                <a:buAutoNum type="arabicPeriod"/>
              </a:pPr>
              <a:endParaRPr lang="en-US" kern="0" dirty="0">
                <a:solidFill>
                  <a:sysClr val="windowText" lastClr="000000"/>
                </a:solidFill>
              </a:endParaRPr>
            </a:p>
            <a:p>
              <a:pPr marL="342900" indent="-342900">
                <a:buFont typeface="+mj-lt"/>
                <a:buAutoNum type="arabicPeriod"/>
              </a:pPr>
              <a:endParaRPr lang="en-US" kern="0" dirty="0">
                <a:solidFill>
                  <a:sysClr val="windowText" lastClr="000000"/>
                </a:solidFill>
              </a:endParaRPr>
            </a:p>
            <a:p>
              <a:pPr marL="342900" indent="-342900">
                <a:buFont typeface="+mj-lt"/>
                <a:buAutoNum type="arabicPeriod"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72200" y="1395167"/>
            <a:ext cx="2738438" cy="3843921"/>
            <a:chOff x="6553200" y="1667380"/>
            <a:chExt cx="2900363" cy="2566676"/>
          </a:xfrm>
        </p:grpSpPr>
        <p:sp>
          <p:nvSpPr>
            <p:cNvPr id="12" name="TextBox 11"/>
            <p:cNvSpPr txBox="1"/>
            <p:nvPr/>
          </p:nvSpPr>
          <p:spPr>
            <a:xfrm>
              <a:off x="6553200" y="1667380"/>
              <a:ext cx="2900362" cy="727131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Challenges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57964" y="2408527"/>
              <a:ext cx="2895599" cy="1825529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Perceived as more work instead of better work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Demanding monitoring system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/>
                <a:t>N/A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Extreme resource constraints faced by schools </a:t>
              </a:r>
            </a:p>
          </p:txBody>
        </p:sp>
      </p:grpSp>
      <p:sp>
        <p:nvSpPr>
          <p:cNvPr id="14" name="Freeform 10"/>
          <p:cNvSpPr>
            <a:spLocks/>
          </p:cNvSpPr>
          <p:nvPr/>
        </p:nvSpPr>
        <p:spPr bwMode="auto">
          <a:xfrm>
            <a:off x="441960" y="304800"/>
            <a:ext cx="777240" cy="685800"/>
          </a:xfrm>
          <a:custGeom>
            <a:avLst/>
            <a:gdLst>
              <a:gd name="T0" fmla="*/ 344 w 466"/>
              <a:gd name="T1" fmla="*/ 325 h 446"/>
              <a:gd name="T2" fmla="*/ 307 w 466"/>
              <a:gd name="T3" fmla="*/ 303 h 446"/>
              <a:gd name="T4" fmla="*/ 294 w 466"/>
              <a:gd name="T5" fmla="*/ 289 h 446"/>
              <a:gd name="T6" fmla="*/ 287 w 466"/>
              <a:gd name="T7" fmla="*/ 272 h 446"/>
              <a:gd name="T8" fmla="*/ 284 w 466"/>
              <a:gd name="T9" fmla="*/ 252 h 446"/>
              <a:gd name="T10" fmla="*/ 291 w 466"/>
              <a:gd name="T11" fmla="*/ 233 h 446"/>
              <a:gd name="T12" fmla="*/ 304 w 466"/>
              <a:gd name="T13" fmla="*/ 216 h 446"/>
              <a:gd name="T14" fmla="*/ 311 w 466"/>
              <a:gd name="T15" fmla="*/ 191 h 446"/>
              <a:gd name="T16" fmla="*/ 323 w 466"/>
              <a:gd name="T17" fmla="*/ 178 h 446"/>
              <a:gd name="T18" fmla="*/ 332 w 466"/>
              <a:gd name="T19" fmla="*/ 162 h 446"/>
              <a:gd name="T20" fmla="*/ 334 w 466"/>
              <a:gd name="T21" fmla="*/ 143 h 446"/>
              <a:gd name="T22" fmla="*/ 330 w 466"/>
              <a:gd name="T23" fmla="*/ 132 h 446"/>
              <a:gd name="T24" fmla="*/ 325 w 466"/>
              <a:gd name="T25" fmla="*/ 128 h 446"/>
              <a:gd name="T26" fmla="*/ 332 w 466"/>
              <a:gd name="T27" fmla="*/ 84 h 446"/>
              <a:gd name="T28" fmla="*/ 327 w 466"/>
              <a:gd name="T29" fmla="*/ 54 h 446"/>
              <a:gd name="T30" fmla="*/ 315 w 466"/>
              <a:gd name="T31" fmla="*/ 33 h 446"/>
              <a:gd name="T32" fmla="*/ 295 w 466"/>
              <a:gd name="T33" fmla="*/ 14 h 446"/>
              <a:gd name="T34" fmla="*/ 262 w 466"/>
              <a:gd name="T35" fmla="*/ 2 h 446"/>
              <a:gd name="T36" fmla="*/ 234 w 466"/>
              <a:gd name="T37" fmla="*/ 0 h 446"/>
              <a:gd name="T38" fmla="*/ 192 w 466"/>
              <a:gd name="T39" fmla="*/ 5 h 446"/>
              <a:gd name="T40" fmla="*/ 165 w 466"/>
              <a:gd name="T41" fmla="*/ 20 h 446"/>
              <a:gd name="T42" fmla="*/ 146 w 466"/>
              <a:gd name="T43" fmla="*/ 40 h 446"/>
              <a:gd name="T44" fmla="*/ 137 w 466"/>
              <a:gd name="T45" fmla="*/ 61 h 446"/>
              <a:gd name="T46" fmla="*/ 135 w 466"/>
              <a:gd name="T47" fmla="*/ 84 h 446"/>
              <a:gd name="T48" fmla="*/ 141 w 466"/>
              <a:gd name="T49" fmla="*/ 128 h 446"/>
              <a:gd name="T50" fmla="*/ 135 w 466"/>
              <a:gd name="T51" fmla="*/ 135 h 446"/>
              <a:gd name="T52" fmla="*/ 132 w 466"/>
              <a:gd name="T53" fmla="*/ 149 h 446"/>
              <a:gd name="T54" fmla="*/ 136 w 466"/>
              <a:gd name="T55" fmla="*/ 170 h 446"/>
              <a:gd name="T56" fmla="*/ 150 w 466"/>
              <a:gd name="T57" fmla="*/ 182 h 446"/>
              <a:gd name="T58" fmla="*/ 155 w 466"/>
              <a:gd name="T59" fmla="*/ 191 h 446"/>
              <a:gd name="T60" fmla="*/ 168 w 466"/>
              <a:gd name="T61" fmla="*/ 223 h 446"/>
              <a:gd name="T62" fmla="*/ 179 w 466"/>
              <a:gd name="T63" fmla="*/ 238 h 446"/>
              <a:gd name="T64" fmla="*/ 182 w 466"/>
              <a:gd name="T65" fmla="*/ 252 h 446"/>
              <a:gd name="T66" fmla="*/ 178 w 466"/>
              <a:gd name="T67" fmla="*/ 278 h 446"/>
              <a:gd name="T68" fmla="*/ 169 w 466"/>
              <a:gd name="T69" fmla="*/ 294 h 446"/>
              <a:gd name="T70" fmla="*/ 153 w 466"/>
              <a:gd name="T71" fmla="*/ 307 h 446"/>
              <a:gd name="T72" fmla="*/ 102 w 466"/>
              <a:gd name="T73" fmla="*/ 333 h 446"/>
              <a:gd name="T74" fmla="*/ 60 w 466"/>
              <a:gd name="T75" fmla="*/ 349 h 446"/>
              <a:gd name="T76" fmla="*/ 16 w 466"/>
              <a:gd name="T77" fmla="*/ 374 h 446"/>
              <a:gd name="T78" fmla="*/ 1 w 466"/>
              <a:gd name="T79" fmla="*/ 391 h 446"/>
              <a:gd name="T80" fmla="*/ 0 w 466"/>
              <a:gd name="T81" fmla="*/ 446 h 446"/>
              <a:gd name="T82" fmla="*/ 466 w 466"/>
              <a:gd name="T83" fmla="*/ 446 h 446"/>
              <a:gd name="T84" fmla="*/ 465 w 466"/>
              <a:gd name="T85" fmla="*/ 391 h 446"/>
              <a:gd name="T86" fmla="*/ 450 w 466"/>
              <a:gd name="T87" fmla="*/ 374 h 446"/>
              <a:gd name="T88" fmla="*/ 406 w 466"/>
              <a:gd name="T89" fmla="*/ 349 h 446"/>
              <a:gd name="T90" fmla="*/ 365 w 466"/>
              <a:gd name="T91" fmla="*/ 333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66" h="446">
                <a:moveTo>
                  <a:pt x="365" y="333"/>
                </a:moveTo>
                <a:lnTo>
                  <a:pt x="365" y="333"/>
                </a:lnTo>
                <a:lnTo>
                  <a:pt x="344" y="325"/>
                </a:lnTo>
                <a:lnTo>
                  <a:pt x="327" y="317"/>
                </a:lnTo>
                <a:lnTo>
                  <a:pt x="313" y="307"/>
                </a:lnTo>
                <a:lnTo>
                  <a:pt x="307" y="303"/>
                </a:lnTo>
                <a:lnTo>
                  <a:pt x="302" y="299"/>
                </a:lnTo>
                <a:lnTo>
                  <a:pt x="298" y="294"/>
                </a:lnTo>
                <a:lnTo>
                  <a:pt x="294" y="289"/>
                </a:lnTo>
                <a:lnTo>
                  <a:pt x="291" y="284"/>
                </a:lnTo>
                <a:lnTo>
                  <a:pt x="289" y="278"/>
                </a:lnTo>
                <a:lnTo>
                  <a:pt x="287" y="272"/>
                </a:lnTo>
                <a:lnTo>
                  <a:pt x="285" y="266"/>
                </a:lnTo>
                <a:lnTo>
                  <a:pt x="284" y="252"/>
                </a:lnTo>
                <a:lnTo>
                  <a:pt x="284" y="252"/>
                </a:lnTo>
                <a:lnTo>
                  <a:pt x="285" y="243"/>
                </a:lnTo>
                <a:lnTo>
                  <a:pt x="288" y="238"/>
                </a:lnTo>
                <a:lnTo>
                  <a:pt x="291" y="233"/>
                </a:lnTo>
                <a:lnTo>
                  <a:pt x="295" y="229"/>
                </a:lnTo>
                <a:lnTo>
                  <a:pt x="300" y="223"/>
                </a:lnTo>
                <a:lnTo>
                  <a:pt x="304" y="216"/>
                </a:lnTo>
                <a:lnTo>
                  <a:pt x="308" y="205"/>
                </a:lnTo>
                <a:lnTo>
                  <a:pt x="311" y="191"/>
                </a:lnTo>
                <a:lnTo>
                  <a:pt x="311" y="191"/>
                </a:lnTo>
                <a:lnTo>
                  <a:pt x="313" y="186"/>
                </a:lnTo>
                <a:lnTo>
                  <a:pt x="316" y="182"/>
                </a:lnTo>
                <a:lnTo>
                  <a:pt x="323" y="178"/>
                </a:lnTo>
                <a:lnTo>
                  <a:pt x="326" y="175"/>
                </a:lnTo>
                <a:lnTo>
                  <a:pt x="330" y="170"/>
                </a:lnTo>
                <a:lnTo>
                  <a:pt x="332" y="162"/>
                </a:lnTo>
                <a:lnTo>
                  <a:pt x="334" y="149"/>
                </a:lnTo>
                <a:lnTo>
                  <a:pt x="334" y="149"/>
                </a:lnTo>
                <a:lnTo>
                  <a:pt x="334" y="143"/>
                </a:lnTo>
                <a:lnTo>
                  <a:pt x="333" y="139"/>
                </a:lnTo>
                <a:lnTo>
                  <a:pt x="331" y="135"/>
                </a:lnTo>
                <a:lnTo>
                  <a:pt x="330" y="132"/>
                </a:lnTo>
                <a:lnTo>
                  <a:pt x="327" y="129"/>
                </a:lnTo>
                <a:lnTo>
                  <a:pt x="325" y="128"/>
                </a:lnTo>
                <a:lnTo>
                  <a:pt x="325" y="128"/>
                </a:lnTo>
                <a:lnTo>
                  <a:pt x="328" y="113"/>
                </a:lnTo>
                <a:lnTo>
                  <a:pt x="332" y="84"/>
                </a:lnTo>
                <a:lnTo>
                  <a:pt x="332" y="84"/>
                </a:lnTo>
                <a:lnTo>
                  <a:pt x="331" y="74"/>
                </a:lnTo>
                <a:lnTo>
                  <a:pt x="329" y="61"/>
                </a:lnTo>
                <a:lnTo>
                  <a:pt x="327" y="54"/>
                </a:lnTo>
                <a:lnTo>
                  <a:pt x="324" y="47"/>
                </a:lnTo>
                <a:lnTo>
                  <a:pt x="320" y="40"/>
                </a:lnTo>
                <a:lnTo>
                  <a:pt x="315" y="33"/>
                </a:lnTo>
                <a:lnTo>
                  <a:pt x="309" y="26"/>
                </a:lnTo>
                <a:lnTo>
                  <a:pt x="303" y="20"/>
                </a:lnTo>
                <a:lnTo>
                  <a:pt x="295" y="14"/>
                </a:lnTo>
                <a:lnTo>
                  <a:pt x="284" y="10"/>
                </a:lnTo>
                <a:lnTo>
                  <a:pt x="274" y="5"/>
                </a:lnTo>
                <a:lnTo>
                  <a:pt x="262" y="2"/>
                </a:lnTo>
                <a:lnTo>
                  <a:pt x="248" y="0"/>
                </a:lnTo>
                <a:lnTo>
                  <a:pt x="234" y="0"/>
                </a:lnTo>
                <a:lnTo>
                  <a:pt x="234" y="0"/>
                </a:lnTo>
                <a:lnTo>
                  <a:pt x="218" y="0"/>
                </a:lnTo>
                <a:lnTo>
                  <a:pt x="204" y="2"/>
                </a:lnTo>
                <a:lnTo>
                  <a:pt x="192" y="5"/>
                </a:lnTo>
                <a:lnTo>
                  <a:pt x="182" y="10"/>
                </a:lnTo>
                <a:lnTo>
                  <a:pt x="173" y="14"/>
                </a:lnTo>
                <a:lnTo>
                  <a:pt x="165" y="20"/>
                </a:lnTo>
                <a:lnTo>
                  <a:pt x="157" y="26"/>
                </a:lnTo>
                <a:lnTo>
                  <a:pt x="151" y="33"/>
                </a:lnTo>
                <a:lnTo>
                  <a:pt x="146" y="40"/>
                </a:lnTo>
                <a:lnTo>
                  <a:pt x="142" y="47"/>
                </a:lnTo>
                <a:lnTo>
                  <a:pt x="139" y="54"/>
                </a:lnTo>
                <a:lnTo>
                  <a:pt x="137" y="61"/>
                </a:lnTo>
                <a:lnTo>
                  <a:pt x="135" y="74"/>
                </a:lnTo>
                <a:lnTo>
                  <a:pt x="135" y="84"/>
                </a:lnTo>
                <a:lnTo>
                  <a:pt x="135" y="84"/>
                </a:lnTo>
                <a:lnTo>
                  <a:pt x="138" y="113"/>
                </a:lnTo>
                <a:lnTo>
                  <a:pt x="141" y="128"/>
                </a:lnTo>
                <a:lnTo>
                  <a:pt x="141" y="128"/>
                </a:lnTo>
                <a:lnTo>
                  <a:pt x="140" y="129"/>
                </a:lnTo>
                <a:lnTo>
                  <a:pt x="136" y="132"/>
                </a:lnTo>
                <a:lnTo>
                  <a:pt x="135" y="135"/>
                </a:lnTo>
                <a:lnTo>
                  <a:pt x="133" y="139"/>
                </a:lnTo>
                <a:lnTo>
                  <a:pt x="132" y="143"/>
                </a:lnTo>
                <a:lnTo>
                  <a:pt x="132" y="149"/>
                </a:lnTo>
                <a:lnTo>
                  <a:pt x="132" y="149"/>
                </a:lnTo>
                <a:lnTo>
                  <a:pt x="134" y="162"/>
                </a:lnTo>
                <a:lnTo>
                  <a:pt x="136" y="170"/>
                </a:lnTo>
                <a:lnTo>
                  <a:pt x="140" y="175"/>
                </a:lnTo>
                <a:lnTo>
                  <a:pt x="143" y="178"/>
                </a:lnTo>
                <a:lnTo>
                  <a:pt x="150" y="182"/>
                </a:lnTo>
                <a:lnTo>
                  <a:pt x="153" y="186"/>
                </a:lnTo>
                <a:lnTo>
                  <a:pt x="155" y="191"/>
                </a:lnTo>
                <a:lnTo>
                  <a:pt x="155" y="191"/>
                </a:lnTo>
                <a:lnTo>
                  <a:pt x="158" y="205"/>
                </a:lnTo>
                <a:lnTo>
                  <a:pt x="163" y="216"/>
                </a:lnTo>
                <a:lnTo>
                  <a:pt x="168" y="223"/>
                </a:lnTo>
                <a:lnTo>
                  <a:pt x="172" y="229"/>
                </a:lnTo>
                <a:lnTo>
                  <a:pt x="176" y="233"/>
                </a:lnTo>
                <a:lnTo>
                  <a:pt x="179" y="238"/>
                </a:lnTo>
                <a:lnTo>
                  <a:pt x="181" y="243"/>
                </a:lnTo>
                <a:lnTo>
                  <a:pt x="182" y="252"/>
                </a:lnTo>
                <a:lnTo>
                  <a:pt x="182" y="252"/>
                </a:lnTo>
                <a:lnTo>
                  <a:pt x="181" y="266"/>
                </a:lnTo>
                <a:lnTo>
                  <a:pt x="180" y="272"/>
                </a:lnTo>
                <a:lnTo>
                  <a:pt x="178" y="278"/>
                </a:lnTo>
                <a:lnTo>
                  <a:pt x="176" y="284"/>
                </a:lnTo>
                <a:lnTo>
                  <a:pt x="173" y="289"/>
                </a:lnTo>
                <a:lnTo>
                  <a:pt x="169" y="294"/>
                </a:lnTo>
                <a:lnTo>
                  <a:pt x="165" y="299"/>
                </a:lnTo>
                <a:lnTo>
                  <a:pt x="159" y="303"/>
                </a:lnTo>
                <a:lnTo>
                  <a:pt x="153" y="307"/>
                </a:lnTo>
                <a:lnTo>
                  <a:pt x="140" y="317"/>
                </a:lnTo>
                <a:lnTo>
                  <a:pt x="122" y="325"/>
                </a:lnTo>
                <a:lnTo>
                  <a:pt x="102" y="333"/>
                </a:lnTo>
                <a:lnTo>
                  <a:pt x="102" y="333"/>
                </a:lnTo>
                <a:lnTo>
                  <a:pt x="79" y="341"/>
                </a:lnTo>
                <a:lnTo>
                  <a:pt x="60" y="349"/>
                </a:lnTo>
                <a:lnTo>
                  <a:pt x="43" y="357"/>
                </a:lnTo>
                <a:lnTo>
                  <a:pt x="27" y="365"/>
                </a:lnTo>
                <a:lnTo>
                  <a:pt x="16" y="374"/>
                </a:lnTo>
                <a:lnTo>
                  <a:pt x="7" y="381"/>
                </a:lnTo>
                <a:lnTo>
                  <a:pt x="2" y="388"/>
                </a:lnTo>
                <a:lnTo>
                  <a:pt x="1" y="391"/>
                </a:lnTo>
                <a:lnTo>
                  <a:pt x="0" y="394"/>
                </a:lnTo>
                <a:lnTo>
                  <a:pt x="0" y="394"/>
                </a:lnTo>
                <a:lnTo>
                  <a:pt x="0" y="446"/>
                </a:lnTo>
                <a:lnTo>
                  <a:pt x="234" y="446"/>
                </a:lnTo>
                <a:lnTo>
                  <a:pt x="466" y="446"/>
                </a:lnTo>
                <a:lnTo>
                  <a:pt x="466" y="446"/>
                </a:lnTo>
                <a:lnTo>
                  <a:pt x="466" y="394"/>
                </a:lnTo>
                <a:lnTo>
                  <a:pt x="466" y="394"/>
                </a:lnTo>
                <a:lnTo>
                  <a:pt x="465" y="391"/>
                </a:lnTo>
                <a:lnTo>
                  <a:pt x="464" y="388"/>
                </a:lnTo>
                <a:lnTo>
                  <a:pt x="459" y="381"/>
                </a:lnTo>
                <a:lnTo>
                  <a:pt x="450" y="374"/>
                </a:lnTo>
                <a:lnTo>
                  <a:pt x="439" y="365"/>
                </a:lnTo>
                <a:lnTo>
                  <a:pt x="424" y="357"/>
                </a:lnTo>
                <a:lnTo>
                  <a:pt x="406" y="349"/>
                </a:lnTo>
                <a:lnTo>
                  <a:pt x="387" y="341"/>
                </a:lnTo>
                <a:lnTo>
                  <a:pt x="365" y="333"/>
                </a:lnTo>
                <a:lnTo>
                  <a:pt x="365" y="333"/>
                </a:lnTo>
                <a:close/>
              </a:path>
            </a:pathLst>
          </a:custGeom>
          <a:solidFill>
            <a:srgbClr val="FAB55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57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6172200" cy="762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Transparency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204898" y="1363376"/>
            <a:ext cx="2667000" cy="3596826"/>
            <a:chOff x="6553200" y="1667380"/>
            <a:chExt cx="2900363" cy="2517187"/>
          </a:xfrm>
        </p:grpSpPr>
        <p:sp>
          <p:nvSpPr>
            <p:cNvPr id="6" name="TextBox 5"/>
            <p:cNvSpPr txBox="1"/>
            <p:nvPr/>
          </p:nvSpPr>
          <p:spPr>
            <a:xfrm>
              <a:off x="6553200" y="1667380"/>
              <a:ext cx="2900362" cy="727131"/>
            </a:xfrm>
            <a:prstGeom prst="rect">
              <a:avLst/>
            </a:prstGeom>
            <a:solidFill>
              <a:srgbClr val="FAB55C"/>
            </a:solidFill>
            <a:ln w="38100">
              <a:solidFill>
                <a:srgbClr val="FAB55C">
                  <a:alpha val="96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Strengths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57964" y="2375266"/>
              <a:ext cx="2895599" cy="1809301"/>
            </a:xfrm>
            <a:prstGeom prst="rect">
              <a:avLst/>
            </a:prstGeom>
            <a:noFill/>
            <a:ln w="38100">
              <a:solidFill>
                <a:srgbClr val="FAB55C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Open exchange of information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Motivates schools to perform well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Teachers’ motivation improved</a:t>
              </a:r>
            </a:p>
            <a:p>
              <a:pPr marL="342900" indent="-342900">
                <a:buFont typeface="+mj-lt"/>
                <a:buAutoNum type="arabicPeriod"/>
              </a:pPr>
              <a:endParaRPr lang="en-US" kern="0" dirty="0">
                <a:solidFill>
                  <a:sysClr val="windowText" lastClr="000000"/>
                </a:solidFill>
              </a:endParaRPr>
            </a:p>
            <a:p>
              <a:pPr marL="342900" indent="-342900">
                <a:buFont typeface="+mj-lt"/>
                <a:buAutoNum type="arabicPeriod"/>
              </a:pPr>
              <a:endParaRPr lang="en-US" kern="0" dirty="0">
                <a:solidFill>
                  <a:srgbClr val="FF0000"/>
                </a:solidFill>
              </a:endParaRPr>
            </a:p>
            <a:p>
              <a:pPr marL="342900" indent="-342900">
                <a:buFont typeface="+mj-lt"/>
                <a:buAutoNum type="arabicPeriod"/>
              </a:pPr>
              <a:endParaRPr lang="en-US" kern="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4800" y="1336596"/>
            <a:ext cx="2667000" cy="3623607"/>
            <a:chOff x="2590800" y="1696791"/>
            <a:chExt cx="2824311" cy="2788897"/>
          </a:xfrm>
        </p:grpSpPr>
        <p:sp>
          <p:nvSpPr>
            <p:cNvPr id="9" name="TextBox 8"/>
            <p:cNvSpPr txBox="1"/>
            <p:nvPr/>
          </p:nvSpPr>
          <p:spPr>
            <a:xfrm>
              <a:off x="2590800" y="1696791"/>
              <a:ext cx="2824310" cy="793545"/>
            </a:xfrm>
            <a:prstGeom prst="rect">
              <a:avLst/>
            </a:prstGeom>
            <a:solidFill>
              <a:srgbClr val="58595B"/>
            </a:solidFill>
            <a:ln w="38100">
              <a:solidFill>
                <a:srgbClr val="58595B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Program Design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98074" y="2495903"/>
              <a:ext cx="2817037" cy="1989785"/>
            </a:xfrm>
            <a:prstGeom prst="rect">
              <a:avLst/>
            </a:prstGeom>
            <a:noFill/>
            <a:ln w="38100">
              <a:solidFill>
                <a:srgbClr val="58595B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Payment report submitted of services provided by school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Bonuses given to schools who exceeded targets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Intrinsic and extrinsic motivation for teachers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00498" y="1363377"/>
            <a:ext cx="2738438" cy="3578779"/>
            <a:chOff x="6553200" y="1667380"/>
            <a:chExt cx="2900363" cy="2442832"/>
          </a:xfrm>
        </p:grpSpPr>
        <p:sp>
          <p:nvSpPr>
            <p:cNvPr id="12" name="TextBox 11"/>
            <p:cNvSpPr txBox="1"/>
            <p:nvPr/>
          </p:nvSpPr>
          <p:spPr>
            <a:xfrm>
              <a:off x="6553200" y="1667380"/>
              <a:ext cx="2900362" cy="727131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Challenges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57964" y="2408527"/>
              <a:ext cx="2895599" cy="170168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Reporting process very time consuming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Infrastructure/unfair geographic challenges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Impact of intrinsic and extrinsic motivation</a:t>
              </a:r>
            </a:p>
            <a:p>
              <a:endParaRPr lang="en-US" sz="1600" kern="0" dirty="0">
                <a:solidFill>
                  <a:sysClr val="windowText" lastClr="000000"/>
                </a:solidFill>
              </a:endParaRPr>
            </a:p>
            <a:p>
              <a:endParaRPr lang="en-US" sz="1600" kern="0" dirty="0">
                <a:solidFill>
                  <a:sysClr val="windowText" lastClr="00000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600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" name="Freeform 466"/>
          <p:cNvSpPr>
            <a:spLocks noEditPoints="1"/>
          </p:cNvSpPr>
          <p:nvPr/>
        </p:nvSpPr>
        <p:spPr bwMode="auto">
          <a:xfrm>
            <a:off x="533400" y="381000"/>
            <a:ext cx="777240" cy="702565"/>
          </a:xfrm>
          <a:custGeom>
            <a:avLst/>
            <a:gdLst>
              <a:gd name="T0" fmla="*/ 313 w 514"/>
              <a:gd name="T1" fmla="*/ 240 h 513"/>
              <a:gd name="T2" fmla="*/ 321 w 514"/>
              <a:gd name="T3" fmla="*/ 222 h 513"/>
              <a:gd name="T4" fmla="*/ 331 w 514"/>
              <a:gd name="T5" fmla="*/ 166 h 513"/>
              <a:gd name="T6" fmla="*/ 328 w 514"/>
              <a:gd name="T7" fmla="*/ 134 h 513"/>
              <a:gd name="T8" fmla="*/ 312 w 514"/>
              <a:gd name="T9" fmla="*/ 88 h 513"/>
              <a:gd name="T10" fmla="*/ 282 w 514"/>
              <a:gd name="T11" fmla="*/ 49 h 513"/>
              <a:gd name="T12" fmla="*/ 256 w 514"/>
              <a:gd name="T13" fmla="*/ 28 h 513"/>
              <a:gd name="T14" fmla="*/ 213 w 514"/>
              <a:gd name="T15" fmla="*/ 7 h 513"/>
              <a:gd name="T16" fmla="*/ 166 w 514"/>
              <a:gd name="T17" fmla="*/ 0 h 513"/>
              <a:gd name="T18" fmla="*/ 134 w 514"/>
              <a:gd name="T19" fmla="*/ 3 h 513"/>
              <a:gd name="T20" fmla="*/ 89 w 514"/>
              <a:gd name="T21" fmla="*/ 19 h 513"/>
              <a:gd name="T22" fmla="*/ 49 w 514"/>
              <a:gd name="T23" fmla="*/ 49 h 513"/>
              <a:gd name="T24" fmla="*/ 28 w 514"/>
              <a:gd name="T25" fmla="*/ 74 h 513"/>
              <a:gd name="T26" fmla="*/ 7 w 514"/>
              <a:gd name="T27" fmla="*/ 118 h 513"/>
              <a:gd name="T28" fmla="*/ 0 w 514"/>
              <a:gd name="T29" fmla="*/ 166 h 513"/>
              <a:gd name="T30" fmla="*/ 3 w 514"/>
              <a:gd name="T31" fmla="*/ 197 h 513"/>
              <a:gd name="T32" fmla="*/ 19 w 514"/>
              <a:gd name="T33" fmla="*/ 242 h 513"/>
              <a:gd name="T34" fmla="*/ 49 w 514"/>
              <a:gd name="T35" fmla="*/ 283 h 513"/>
              <a:gd name="T36" fmla="*/ 75 w 514"/>
              <a:gd name="T37" fmla="*/ 304 h 513"/>
              <a:gd name="T38" fmla="*/ 118 w 514"/>
              <a:gd name="T39" fmla="*/ 324 h 513"/>
              <a:gd name="T40" fmla="*/ 165 w 514"/>
              <a:gd name="T41" fmla="*/ 330 h 513"/>
              <a:gd name="T42" fmla="*/ 185 w 514"/>
              <a:gd name="T43" fmla="*/ 329 h 513"/>
              <a:gd name="T44" fmla="*/ 240 w 514"/>
              <a:gd name="T45" fmla="*/ 312 h 513"/>
              <a:gd name="T46" fmla="*/ 430 w 514"/>
              <a:gd name="T47" fmla="*/ 503 h 513"/>
              <a:gd name="T48" fmla="*/ 452 w 514"/>
              <a:gd name="T49" fmla="*/ 513 h 513"/>
              <a:gd name="T50" fmla="*/ 476 w 514"/>
              <a:gd name="T51" fmla="*/ 508 h 513"/>
              <a:gd name="T52" fmla="*/ 497 w 514"/>
              <a:gd name="T53" fmla="*/ 491 h 513"/>
              <a:gd name="T54" fmla="*/ 508 w 514"/>
              <a:gd name="T55" fmla="*/ 476 h 513"/>
              <a:gd name="T56" fmla="*/ 514 w 514"/>
              <a:gd name="T57" fmla="*/ 453 h 513"/>
              <a:gd name="T58" fmla="*/ 503 w 514"/>
              <a:gd name="T59" fmla="*/ 429 h 513"/>
              <a:gd name="T60" fmla="*/ 165 w 514"/>
              <a:gd name="T61" fmla="*/ 284 h 513"/>
              <a:gd name="T62" fmla="*/ 132 w 514"/>
              <a:gd name="T63" fmla="*/ 279 h 513"/>
              <a:gd name="T64" fmla="*/ 100 w 514"/>
              <a:gd name="T65" fmla="*/ 265 h 513"/>
              <a:gd name="T66" fmla="*/ 82 w 514"/>
              <a:gd name="T67" fmla="*/ 250 h 513"/>
              <a:gd name="T68" fmla="*/ 61 w 514"/>
              <a:gd name="T69" fmla="*/ 221 h 513"/>
              <a:gd name="T70" fmla="*/ 49 w 514"/>
              <a:gd name="T71" fmla="*/ 188 h 513"/>
              <a:gd name="T72" fmla="*/ 47 w 514"/>
              <a:gd name="T73" fmla="*/ 166 h 513"/>
              <a:gd name="T74" fmla="*/ 52 w 514"/>
              <a:gd name="T75" fmla="*/ 132 h 513"/>
              <a:gd name="T76" fmla="*/ 66 w 514"/>
              <a:gd name="T77" fmla="*/ 100 h 513"/>
              <a:gd name="T78" fmla="*/ 82 w 514"/>
              <a:gd name="T79" fmla="*/ 82 h 513"/>
              <a:gd name="T80" fmla="*/ 111 w 514"/>
              <a:gd name="T81" fmla="*/ 60 h 513"/>
              <a:gd name="T82" fmla="*/ 143 w 514"/>
              <a:gd name="T83" fmla="*/ 49 h 513"/>
              <a:gd name="T84" fmla="*/ 166 w 514"/>
              <a:gd name="T85" fmla="*/ 47 h 513"/>
              <a:gd name="T86" fmla="*/ 199 w 514"/>
              <a:gd name="T87" fmla="*/ 52 h 513"/>
              <a:gd name="T88" fmla="*/ 231 w 514"/>
              <a:gd name="T89" fmla="*/ 67 h 513"/>
              <a:gd name="T90" fmla="*/ 249 w 514"/>
              <a:gd name="T91" fmla="*/ 82 h 513"/>
              <a:gd name="T92" fmla="*/ 270 w 514"/>
              <a:gd name="T93" fmla="*/ 110 h 513"/>
              <a:gd name="T94" fmla="*/ 282 w 514"/>
              <a:gd name="T95" fmla="*/ 142 h 513"/>
              <a:gd name="T96" fmla="*/ 284 w 514"/>
              <a:gd name="T97" fmla="*/ 166 h 513"/>
              <a:gd name="T98" fmla="*/ 280 w 514"/>
              <a:gd name="T99" fmla="*/ 199 h 513"/>
              <a:gd name="T100" fmla="*/ 265 w 514"/>
              <a:gd name="T101" fmla="*/ 231 h 513"/>
              <a:gd name="T102" fmla="*/ 249 w 514"/>
              <a:gd name="T103" fmla="*/ 250 h 513"/>
              <a:gd name="T104" fmla="*/ 220 w 514"/>
              <a:gd name="T105" fmla="*/ 271 h 513"/>
              <a:gd name="T106" fmla="*/ 188 w 514"/>
              <a:gd name="T107" fmla="*/ 282 h 513"/>
              <a:gd name="T108" fmla="*/ 165 w 514"/>
              <a:gd name="T109" fmla="*/ 284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14" h="513">
                <a:moveTo>
                  <a:pt x="503" y="429"/>
                </a:moveTo>
                <a:lnTo>
                  <a:pt x="313" y="240"/>
                </a:lnTo>
                <a:lnTo>
                  <a:pt x="313" y="240"/>
                </a:lnTo>
                <a:lnTo>
                  <a:pt x="313" y="240"/>
                </a:lnTo>
                <a:lnTo>
                  <a:pt x="313" y="240"/>
                </a:lnTo>
                <a:lnTo>
                  <a:pt x="321" y="222"/>
                </a:lnTo>
                <a:lnTo>
                  <a:pt x="327" y="204"/>
                </a:lnTo>
                <a:lnTo>
                  <a:pt x="330" y="185"/>
                </a:lnTo>
                <a:lnTo>
                  <a:pt x="331" y="166"/>
                </a:lnTo>
                <a:lnTo>
                  <a:pt x="331" y="166"/>
                </a:lnTo>
                <a:lnTo>
                  <a:pt x="330" y="150"/>
                </a:lnTo>
                <a:lnTo>
                  <a:pt x="328" y="134"/>
                </a:lnTo>
                <a:lnTo>
                  <a:pt x="324" y="118"/>
                </a:lnTo>
                <a:lnTo>
                  <a:pt x="319" y="103"/>
                </a:lnTo>
                <a:lnTo>
                  <a:pt x="312" y="88"/>
                </a:lnTo>
                <a:lnTo>
                  <a:pt x="303" y="74"/>
                </a:lnTo>
                <a:lnTo>
                  <a:pt x="294" y="62"/>
                </a:lnTo>
                <a:lnTo>
                  <a:pt x="282" y="49"/>
                </a:lnTo>
                <a:lnTo>
                  <a:pt x="282" y="49"/>
                </a:lnTo>
                <a:lnTo>
                  <a:pt x="270" y="37"/>
                </a:lnTo>
                <a:lnTo>
                  <a:pt x="256" y="28"/>
                </a:lnTo>
                <a:lnTo>
                  <a:pt x="243" y="19"/>
                </a:lnTo>
                <a:lnTo>
                  <a:pt x="228" y="13"/>
                </a:lnTo>
                <a:lnTo>
                  <a:pt x="213" y="7"/>
                </a:lnTo>
                <a:lnTo>
                  <a:pt x="197" y="3"/>
                </a:lnTo>
                <a:lnTo>
                  <a:pt x="181" y="1"/>
                </a:lnTo>
                <a:lnTo>
                  <a:pt x="166" y="0"/>
                </a:lnTo>
                <a:lnTo>
                  <a:pt x="166" y="0"/>
                </a:lnTo>
                <a:lnTo>
                  <a:pt x="150" y="1"/>
                </a:lnTo>
                <a:lnTo>
                  <a:pt x="134" y="3"/>
                </a:lnTo>
                <a:lnTo>
                  <a:pt x="118" y="7"/>
                </a:lnTo>
                <a:lnTo>
                  <a:pt x="103" y="13"/>
                </a:lnTo>
                <a:lnTo>
                  <a:pt x="89" y="19"/>
                </a:lnTo>
                <a:lnTo>
                  <a:pt x="75" y="28"/>
                </a:lnTo>
                <a:lnTo>
                  <a:pt x="61" y="37"/>
                </a:lnTo>
                <a:lnTo>
                  <a:pt x="49" y="49"/>
                </a:lnTo>
                <a:lnTo>
                  <a:pt x="49" y="49"/>
                </a:lnTo>
                <a:lnTo>
                  <a:pt x="37" y="62"/>
                </a:lnTo>
                <a:lnTo>
                  <a:pt x="28" y="74"/>
                </a:lnTo>
                <a:lnTo>
                  <a:pt x="19" y="88"/>
                </a:lnTo>
                <a:lnTo>
                  <a:pt x="12" y="103"/>
                </a:lnTo>
                <a:lnTo>
                  <a:pt x="7" y="118"/>
                </a:lnTo>
                <a:lnTo>
                  <a:pt x="3" y="134"/>
                </a:lnTo>
                <a:lnTo>
                  <a:pt x="1" y="150"/>
                </a:lnTo>
                <a:lnTo>
                  <a:pt x="0" y="166"/>
                </a:lnTo>
                <a:lnTo>
                  <a:pt x="0" y="166"/>
                </a:lnTo>
                <a:lnTo>
                  <a:pt x="1" y="182"/>
                </a:lnTo>
                <a:lnTo>
                  <a:pt x="3" y="197"/>
                </a:lnTo>
                <a:lnTo>
                  <a:pt x="7" y="212"/>
                </a:lnTo>
                <a:lnTo>
                  <a:pt x="12" y="227"/>
                </a:lnTo>
                <a:lnTo>
                  <a:pt x="19" y="242"/>
                </a:lnTo>
                <a:lnTo>
                  <a:pt x="28" y="256"/>
                </a:lnTo>
                <a:lnTo>
                  <a:pt x="37" y="270"/>
                </a:lnTo>
                <a:lnTo>
                  <a:pt x="49" y="283"/>
                </a:lnTo>
                <a:lnTo>
                  <a:pt x="49" y="283"/>
                </a:lnTo>
                <a:lnTo>
                  <a:pt x="61" y="293"/>
                </a:lnTo>
                <a:lnTo>
                  <a:pt x="75" y="304"/>
                </a:lnTo>
                <a:lnTo>
                  <a:pt x="89" y="311"/>
                </a:lnTo>
                <a:lnTo>
                  <a:pt x="103" y="319"/>
                </a:lnTo>
                <a:lnTo>
                  <a:pt x="118" y="324"/>
                </a:lnTo>
                <a:lnTo>
                  <a:pt x="134" y="327"/>
                </a:lnTo>
                <a:lnTo>
                  <a:pt x="150" y="330"/>
                </a:lnTo>
                <a:lnTo>
                  <a:pt x="165" y="330"/>
                </a:lnTo>
                <a:lnTo>
                  <a:pt x="166" y="330"/>
                </a:lnTo>
                <a:lnTo>
                  <a:pt x="166" y="330"/>
                </a:lnTo>
                <a:lnTo>
                  <a:pt x="185" y="329"/>
                </a:lnTo>
                <a:lnTo>
                  <a:pt x="203" y="326"/>
                </a:lnTo>
                <a:lnTo>
                  <a:pt x="222" y="321"/>
                </a:lnTo>
                <a:lnTo>
                  <a:pt x="240" y="312"/>
                </a:lnTo>
                <a:lnTo>
                  <a:pt x="240" y="312"/>
                </a:lnTo>
                <a:lnTo>
                  <a:pt x="430" y="503"/>
                </a:lnTo>
                <a:lnTo>
                  <a:pt x="430" y="503"/>
                </a:lnTo>
                <a:lnTo>
                  <a:pt x="437" y="508"/>
                </a:lnTo>
                <a:lnTo>
                  <a:pt x="445" y="512"/>
                </a:lnTo>
                <a:lnTo>
                  <a:pt x="452" y="513"/>
                </a:lnTo>
                <a:lnTo>
                  <a:pt x="461" y="513"/>
                </a:lnTo>
                <a:lnTo>
                  <a:pt x="468" y="511"/>
                </a:lnTo>
                <a:lnTo>
                  <a:pt x="476" y="508"/>
                </a:lnTo>
                <a:lnTo>
                  <a:pt x="484" y="503"/>
                </a:lnTo>
                <a:lnTo>
                  <a:pt x="491" y="496"/>
                </a:lnTo>
                <a:lnTo>
                  <a:pt x="497" y="491"/>
                </a:lnTo>
                <a:lnTo>
                  <a:pt x="497" y="491"/>
                </a:lnTo>
                <a:lnTo>
                  <a:pt x="503" y="483"/>
                </a:lnTo>
                <a:lnTo>
                  <a:pt x="508" y="476"/>
                </a:lnTo>
                <a:lnTo>
                  <a:pt x="512" y="469"/>
                </a:lnTo>
                <a:lnTo>
                  <a:pt x="514" y="460"/>
                </a:lnTo>
                <a:lnTo>
                  <a:pt x="514" y="453"/>
                </a:lnTo>
                <a:lnTo>
                  <a:pt x="512" y="444"/>
                </a:lnTo>
                <a:lnTo>
                  <a:pt x="508" y="437"/>
                </a:lnTo>
                <a:lnTo>
                  <a:pt x="503" y="429"/>
                </a:lnTo>
                <a:lnTo>
                  <a:pt x="503" y="429"/>
                </a:lnTo>
                <a:close/>
                <a:moveTo>
                  <a:pt x="165" y="284"/>
                </a:moveTo>
                <a:lnTo>
                  <a:pt x="165" y="284"/>
                </a:lnTo>
                <a:lnTo>
                  <a:pt x="154" y="284"/>
                </a:lnTo>
                <a:lnTo>
                  <a:pt x="143" y="282"/>
                </a:lnTo>
                <a:lnTo>
                  <a:pt x="132" y="279"/>
                </a:lnTo>
                <a:lnTo>
                  <a:pt x="121" y="275"/>
                </a:lnTo>
                <a:lnTo>
                  <a:pt x="111" y="271"/>
                </a:lnTo>
                <a:lnTo>
                  <a:pt x="100" y="265"/>
                </a:lnTo>
                <a:lnTo>
                  <a:pt x="91" y="257"/>
                </a:lnTo>
                <a:lnTo>
                  <a:pt x="82" y="250"/>
                </a:lnTo>
                <a:lnTo>
                  <a:pt x="82" y="250"/>
                </a:lnTo>
                <a:lnTo>
                  <a:pt x="74" y="240"/>
                </a:lnTo>
                <a:lnTo>
                  <a:pt x="66" y="231"/>
                </a:lnTo>
                <a:lnTo>
                  <a:pt x="61" y="221"/>
                </a:lnTo>
                <a:lnTo>
                  <a:pt x="56" y="210"/>
                </a:lnTo>
                <a:lnTo>
                  <a:pt x="52" y="200"/>
                </a:lnTo>
                <a:lnTo>
                  <a:pt x="49" y="188"/>
                </a:lnTo>
                <a:lnTo>
                  <a:pt x="47" y="176"/>
                </a:lnTo>
                <a:lnTo>
                  <a:pt x="47" y="166"/>
                </a:lnTo>
                <a:lnTo>
                  <a:pt x="47" y="166"/>
                </a:lnTo>
                <a:lnTo>
                  <a:pt x="47" y="154"/>
                </a:lnTo>
                <a:lnTo>
                  <a:pt x="49" y="142"/>
                </a:lnTo>
                <a:lnTo>
                  <a:pt x="52" y="132"/>
                </a:lnTo>
                <a:lnTo>
                  <a:pt x="56" y="121"/>
                </a:lnTo>
                <a:lnTo>
                  <a:pt x="61" y="110"/>
                </a:lnTo>
                <a:lnTo>
                  <a:pt x="66" y="100"/>
                </a:lnTo>
                <a:lnTo>
                  <a:pt x="74" y="90"/>
                </a:lnTo>
                <a:lnTo>
                  <a:pt x="82" y="82"/>
                </a:lnTo>
                <a:lnTo>
                  <a:pt x="82" y="82"/>
                </a:lnTo>
                <a:lnTo>
                  <a:pt x="91" y="73"/>
                </a:lnTo>
                <a:lnTo>
                  <a:pt x="100" y="67"/>
                </a:lnTo>
                <a:lnTo>
                  <a:pt x="111" y="60"/>
                </a:lnTo>
                <a:lnTo>
                  <a:pt x="121" y="55"/>
                </a:lnTo>
                <a:lnTo>
                  <a:pt x="132" y="52"/>
                </a:lnTo>
                <a:lnTo>
                  <a:pt x="143" y="49"/>
                </a:lnTo>
                <a:lnTo>
                  <a:pt x="154" y="48"/>
                </a:lnTo>
                <a:lnTo>
                  <a:pt x="166" y="47"/>
                </a:lnTo>
                <a:lnTo>
                  <a:pt x="166" y="47"/>
                </a:lnTo>
                <a:lnTo>
                  <a:pt x="177" y="48"/>
                </a:lnTo>
                <a:lnTo>
                  <a:pt x="188" y="49"/>
                </a:lnTo>
                <a:lnTo>
                  <a:pt x="199" y="52"/>
                </a:lnTo>
                <a:lnTo>
                  <a:pt x="210" y="55"/>
                </a:lnTo>
                <a:lnTo>
                  <a:pt x="220" y="60"/>
                </a:lnTo>
                <a:lnTo>
                  <a:pt x="231" y="67"/>
                </a:lnTo>
                <a:lnTo>
                  <a:pt x="240" y="73"/>
                </a:lnTo>
                <a:lnTo>
                  <a:pt x="249" y="82"/>
                </a:lnTo>
                <a:lnTo>
                  <a:pt x="249" y="82"/>
                </a:lnTo>
                <a:lnTo>
                  <a:pt x="258" y="90"/>
                </a:lnTo>
                <a:lnTo>
                  <a:pt x="265" y="100"/>
                </a:lnTo>
                <a:lnTo>
                  <a:pt x="270" y="110"/>
                </a:lnTo>
                <a:lnTo>
                  <a:pt x="276" y="121"/>
                </a:lnTo>
                <a:lnTo>
                  <a:pt x="280" y="132"/>
                </a:lnTo>
                <a:lnTo>
                  <a:pt x="282" y="142"/>
                </a:lnTo>
                <a:lnTo>
                  <a:pt x="284" y="154"/>
                </a:lnTo>
                <a:lnTo>
                  <a:pt x="284" y="166"/>
                </a:lnTo>
                <a:lnTo>
                  <a:pt x="284" y="166"/>
                </a:lnTo>
                <a:lnTo>
                  <a:pt x="284" y="176"/>
                </a:lnTo>
                <a:lnTo>
                  <a:pt x="282" y="188"/>
                </a:lnTo>
                <a:lnTo>
                  <a:pt x="280" y="199"/>
                </a:lnTo>
                <a:lnTo>
                  <a:pt x="276" y="210"/>
                </a:lnTo>
                <a:lnTo>
                  <a:pt x="270" y="221"/>
                </a:lnTo>
                <a:lnTo>
                  <a:pt x="265" y="231"/>
                </a:lnTo>
                <a:lnTo>
                  <a:pt x="258" y="240"/>
                </a:lnTo>
                <a:lnTo>
                  <a:pt x="249" y="250"/>
                </a:lnTo>
                <a:lnTo>
                  <a:pt x="249" y="250"/>
                </a:lnTo>
                <a:lnTo>
                  <a:pt x="240" y="257"/>
                </a:lnTo>
                <a:lnTo>
                  <a:pt x="231" y="265"/>
                </a:lnTo>
                <a:lnTo>
                  <a:pt x="220" y="271"/>
                </a:lnTo>
                <a:lnTo>
                  <a:pt x="210" y="275"/>
                </a:lnTo>
                <a:lnTo>
                  <a:pt x="199" y="279"/>
                </a:lnTo>
                <a:lnTo>
                  <a:pt x="188" y="282"/>
                </a:lnTo>
                <a:lnTo>
                  <a:pt x="177" y="284"/>
                </a:lnTo>
                <a:lnTo>
                  <a:pt x="165" y="284"/>
                </a:lnTo>
                <a:lnTo>
                  <a:pt x="165" y="284"/>
                </a:lnTo>
                <a:close/>
              </a:path>
            </a:pathLst>
          </a:custGeom>
          <a:solidFill>
            <a:srgbClr val="FAB5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51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6172200" cy="762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Government buy-in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276600" y="1496201"/>
            <a:ext cx="2667000" cy="4144487"/>
            <a:chOff x="6553200" y="1667380"/>
            <a:chExt cx="2900363" cy="2918747"/>
          </a:xfrm>
        </p:grpSpPr>
        <p:sp>
          <p:nvSpPr>
            <p:cNvPr id="6" name="TextBox 5"/>
            <p:cNvSpPr txBox="1"/>
            <p:nvPr/>
          </p:nvSpPr>
          <p:spPr>
            <a:xfrm>
              <a:off x="6553200" y="1667380"/>
              <a:ext cx="2900362" cy="727131"/>
            </a:xfrm>
            <a:prstGeom prst="rect">
              <a:avLst/>
            </a:prstGeom>
            <a:solidFill>
              <a:srgbClr val="FAB55C"/>
            </a:solidFill>
            <a:ln w="38100">
              <a:solidFill>
                <a:srgbClr val="FAB55C">
                  <a:alpha val="96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Strengths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57964" y="2375266"/>
              <a:ext cx="2895599" cy="2210861"/>
            </a:xfrm>
            <a:prstGeom prst="rect">
              <a:avLst/>
            </a:prstGeom>
            <a:noFill/>
            <a:ln w="38100">
              <a:solidFill>
                <a:srgbClr val="FAB55C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Government entities feel engaged and invested in PBF success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Open communication between community &amp; government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Government sees benefits of PBF; put forth financing</a:t>
              </a:r>
            </a:p>
            <a:p>
              <a:pPr marL="342900" indent="-342900">
                <a:buFont typeface="+mj-lt"/>
                <a:buAutoNum type="arabicPeriod"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76502" y="1496200"/>
            <a:ext cx="2667000" cy="4142600"/>
            <a:chOff x="2590800" y="1696791"/>
            <a:chExt cx="2824311" cy="3188337"/>
          </a:xfrm>
        </p:grpSpPr>
        <p:sp>
          <p:nvSpPr>
            <p:cNvPr id="9" name="TextBox 8"/>
            <p:cNvSpPr txBox="1"/>
            <p:nvPr/>
          </p:nvSpPr>
          <p:spPr>
            <a:xfrm>
              <a:off x="2590800" y="1696791"/>
              <a:ext cx="2824310" cy="793545"/>
            </a:xfrm>
            <a:prstGeom prst="rect">
              <a:avLst/>
            </a:prstGeom>
            <a:solidFill>
              <a:srgbClr val="58595B"/>
            </a:solidFill>
            <a:ln w="38100">
              <a:solidFill>
                <a:srgbClr val="58595B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Program Design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98074" y="2492649"/>
              <a:ext cx="2817037" cy="2392479"/>
            </a:xfrm>
            <a:prstGeom prst="rect">
              <a:avLst/>
            </a:prstGeom>
            <a:noFill/>
            <a:ln w="38100">
              <a:solidFill>
                <a:srgbClr val="58595B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Ministry of Education at central and decentralized levels have different responsibilities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Provincial level plays regulating role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Provincial regulators ensure PBF accounts for national strategy</a:t>
              </a:r>
            </a:p>
            <a:p>
              <a:pPr marL="168275" indent="-168275">
                <a:buFont typeface="Arial" panose="020B0604020202020204" pitchFamily="34" charset="0"/>
                <a:buChar char="•"/>
              </a:pPr>
              <a:endParaRPr lang="en-US" sz="16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72200" y="1519768"/>
            <a:ext cx="2738438" cy="4119032"/>
            <a:chOff x="6553200" y="1667380"/>
            <a:chExt cx="2900363" cy="3000166"/>
          </a:xfrm>
        </p:grpSpPr>
        <p:sp>
          <p:nvSpPr>
            <p:cNvPr id="12" name="TextBox 11"/>
            <p:cNvSpPr txBox="1"/>
            <p:nvPr/>
          </p:nvSpPr>
          <p:spPr>
            <a:xfrm>
              <a:off x="6553200" y="1667380"/>
              <a:ext cx="2900362" cy="727131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Challenges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57964" y="2408527"/>
              <a:ext cx="2895599" cy="2259019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Engaged at expense of PBF effectiveness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Weak M&amp;E system and ability to monitor program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Costly program; in conjunction with health, question sustainability</a:t>
              </a:r>
            </a:p>
            <a:p>
              <a:pPr marL="342900" indent="-342900">
                <a:buFont typeface="+mj-lt"/>
                <a:buAutoNum type="arabicPeriod"/>
              </a:pPr>
              <a:endParaRPr lang="en-US" kern="0" dirty="0">
                <a:solidFill>
                  <a:sysClr val="windowText" lastClr="000000"/>
                </a:solidFill>
              </a:endParaRPr>
            </a:p>
            <a:p>
              <a:pPr marL="342900" indent="-342900">
                <a:buFont typeface="+mj-lt"/>
                <a:buAutoNum type="arabicPeriod"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" name="Freeform 44"/>
          <p:cNvSpPr>
            <a:spLocks noEditPoints="1"/>
          </p:cNvSpPr>
          <p:nvPr/>
        </p:nvSpPr>
        <p:spPr bwMode="auto">
          <a:xfrm>
            <a:off x="441960" y="381000"/>
            <a:ext cx="929640" cy="822960"/>
          </a:xfrm>
          <a:custGeom>
            <a:avLst/>
            <a:gdLst>
              <a:gd name="T0" fmla="*/ 691 w 733"/>
              <a:gd name="T1" fmla="*/ 557 h 632"/>
              <a:gd name="T2" fmla="*/ 701 w 733"/>
              <a:gd name="T3" fmla="*/ 378 h 632"/>
              <a:gd name="T4" fmla="*/ 505 w 733"/>
              <a:gd name="T5" fmla="*/ 342 h 632"/>
              <a:gd name="T6" fmla="*/ 515 w 733"/>
              <a:gd name="T7" fmla="*/ 245 h 632"/>
              <a:gd name="T8" fmla="*/ 498 w 733"/>
              <a:gd name="T9" fmla="*/ 234 h 632"/>
              <a:gd name="T10" fmla="*/ 489 w 733"/>
              <a:gd name="T11" fmla="*/ 202 h 632"/>
              <a:gd name="T12" fmla="*/ 471 w 733"/>
              <a:gd name="T13" fmla="*/ 174 h 632"/>
              <a:gd name="T14" fmla="*/ 449 w 733"/>
              <a:gd name="T15" fmla="*/ 151 h 632"/>
              <a:gd name="T16" fmla="*/ 420 w 733"/>
              <a:gd name="T17" fmla="*/ 133 h 632"/>
              <a:gd name="T18" fmla="*/ 389 w 733"/>
              <a:gd name="T19" fmla="*/ 124 h 632"/>
              <a:gd name="T20" fmla="*/ 389 w 733"/>
              <a:gd name="T21" fmla="*/ 122 h 632"/>
              <a:gd name="T22" fmla="*/ 382 w 733"/>
              <a:gd name="T23" fmla="*/ 106 h 632"/>
              <a:gd name="T24" fmla="*/ 371 w 733"/>
              <a:gd name="T25" fmla="*/ 42 h 632"/>
              <a:gd name="T26" fmla="*/ 362 w 733"/>
              <a:gd name="T27" fmla="*/ 42 h 632"/>
              <a:gd name="T28" fmla="*/ 352 w 733"/>
              <a:gd name="T29" fmla="*/ 106 h 632"/>
              <a:gd name="T30" fmla="*/ 345 w 733"/>
              <a:gd name="T31" fmla="*/ 122 h 632"/>
              <a:gd name="T32" fmla="*/ 345 w 733"/>
              <a:gd name="T33" fmla="*/ 124 h 632"/>
              <a:gd name="T34" fmla="*/ 315 w 733"/>
              <a:gd name="T35" fmla="*/ 133 h 632"/>
              <a:gd name="T36" fmla="*/ 289 w 733"/>
              <a:gd name="T37" fmla="*/ 147 h 632"/>
              <a:gd name="T38" fmla="*/ 267 w 733"/>
              <a:gd name="T39" fmla="*/ 168 h 632"/>
              <a:gd name="T40" fmla="*/ 249 w 733"/>
              <a:gd name="T41" fmla="*/ 193 h 632"/>
              <a:gd name="T42" fmla="*/ 238 w 733"/>
              <a:gd name="T43" fmla="*/ 222 h 632"/>
              <a:gd name="T44" fmla="*/ 325 w 733"/>
              <a:gd name="T45" fmla="*/ 233 h 632"/>
              <a:gd name="T46" fmla="*/ 331 w 733"/>
              <a:gd name="T47" fmla="*/ 236 h 632"/>
              <a:gd name="T48" fmla="*/ 331 w 733"/>
              <a:gd name="T49" fmla="*/ 241 h 632"/>
              <a:gd name="T50" fmla="*/ 325 w 733"/>
              <a:gd name="T51" fmla="*/ 245 h 632"/>
              <a:gd name="T52" fmla="*/ 229 w 733"/>
              <a:gd name="T53" fmla="*/ 275 h 632"/>
              <a:gd name="T54" fmla="*/ 33 w 733"/>
              <a:gd name="T55" fmla="*/ 377 h 632"/>
              <a:gd name="T56" fmla="*/ 42 w 733"/>
              <a:gd name="T57" fmla="*/ 557 h 632"/>
              <a:gd name="T58" fmla="*/ 0 w 733"/>
              <a:gd name="T59" fmla="*/ 592 h 632"/>
              <a:gd name="T60" fmla="*/ 733 w 733"/>
              <a:gd name="T61" fmla="*/ 592 h 632"/>
              <a:gd name="T62" fmla="*/ 452 w 733"/>
              <a:gd name="T63" fmla="*/ 282 h 632"/>
              <a:gd name="T64" fmla="*/ 418 w 733"/>
              <a:gd name="T65" fmla="*/ 282 h 632"/>
              <a:gd name="T66" fmla="*/ 386 w 733"/>
              <a:gd name="T67" fmla="*/ 331 h 632"/>
              <a:gd name="T68" fmla="*/ 281 w 733"/>
              <a:gd name="T69" fmla="*/ 282 h 632"/>
              <a:gd name="T70" fmla="*/ 281 w 733"/>
              <a:gd name="T71" fmla="*/ 331 h 632"/>
              <a:gd name="T72" fmla="*/ 91 w 733"/>
              <a:gd name="T73" fmla="*/ 568 h 632"/>
              <a:gd name="T74" fmla="*/ 125 w 733"/>
              <a:gd name="T75" fmla="*/ 568 h 632"/>
              <a:gd name="T76" fmla="*/ 91 w 733"/>
              <a:gd name="T77" fmla="*/ 427 h 632"/>
              <a:gd name="T78" fmla="*/ 193 w 733"/>
              <a:gd name="T79" fmla="*/ 568 h 632"/>
              <a:gd name="T80" fmla="*/ 193 w 733"/>
              <a:gd name="T81" fmla="*/ 519 h 632"/>
              <a:gd name="T82" fmla="*/ 160 w 733"/>
              <a:gd name="T83" fmla="*/ 476 h 632"/>
              <a:gd name="T84" fmla="*/ 193 w 733"/>
              <a:gd name="T85" fmla="*/ 476 h 632"/>
              <a:gd name="T86" fmla="*/ 482 w 733"/>
              <a:gd name="T87" fmla="*/ 592 h 632"/>
              <a:gd name="T88" fmla="*/ 415 w 733"/>
              <a:gd name="T89" fmla="*/ 447 h 632"/>
              <a:gd name="T90" fmla="*/ 384 w 733"/>
              <a:gd name="T91" fmla="*/ 447 h 632"/>
              <a:gd name="T92" fmla="*/ 319 w 733"/>
              <a:gd name="T93" fmla="*/ 592 h 632"/>
              <a:gd name="T94" fmla="*/ 285 w 733"/>
              <a:gd name="T95" fmla="*/ 592 h 632"/>
              <a:gd name="T96" fmla="*/ 229 w 733"/>
              <a:gd name="T97" fmla="*/ 447 h 632"/>
              <a:gd name="T98" fmla="*/ 505 w 733"/>
              <a:gd name="T99" fmla="*/ 420 h 632"/>
              <a:gd name="T100" fmla="*/ 541 w 733"/>
              <a:gd name="T101" fmla="*/ 568 h 632"/>
              <a:gd name="T102" fmla="*/ 574 w 733"/>
              <a:gd name="T103" fmla="*/ 568 h 632"/>
              <a:gd name="T104" fmla="*/ 541 w 733"/>
              <a:gd name="T105" fmla="*/ 427 h 632"/>
              <a:gd name="T106" fmla="*/ 643 w 733"/>
              <a:gd name="T107" fmla="*/ 568 h 632"/>
              <a:gd name="T108" fmla="*/ 643 w 733"/>
              <a:gd name="T109" fmla="*/ 519 h 632"/>
              <a:gd name="T110" fmla="*/ 609 w 733"/>
              <a:gd name="T111" fmla="*/ 476 h 632"/>
              <a:gd name="T112" fmla="*/ 643 w 733"/>
              <a:gd name="T113" fmla="*/ 476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33" h="632">
                <a:moveTo>
                  <a:pt x="714" y="592"/>
                </a:moveTo>
                <a:lnTo>
                  <a:pt x="714" y="557"/>
                </a:lnTo>
                <a:lnTo>
                  <a:pt x="691" y="557"/>
                </a:lnTo>
                <a:lnTo>
                  <a:pt x="691" y="406"/>
                </a:lnTo>
                <a:lnTo>
                  <a:pt x="701" y="406"/>
                </a:lnTo>
                <a:lnTo>
                  <a:pt x="701" y="378"/>
                </a:lnTo>
                <a:lnTo>
                  <a:pt x="691" y="378"/>
                </a:lnTo>
                <a:lnTo>
                  <a:pt x="691" y="377"/>
                </a:lnTo>
                <a:lnTo>
                  <a:pt x="505" y="342"/>
                </a:lnTo>
                <a:lnTo>
                  <a:pt x="505" y="275"/>
                </a:lnTo>
                <a:lnTo>
                  <a:pt x="515" y="275"/>
                </a:lnTo>
                <a:lnTo>
                  <a:pt x="515" y="245"/>
                </a:lnTo>
                <a:lnTo>
                  <a:pt x="499" y="245"/>
                </a:lnTo>
                <a:lnTo>
                  <a:pt x="499" y="245"/>
                </a:lnTo>
                <a:lnTo>
                  <a:pt x="498" y="234"/>
                </a:lnTo>
                <a:lnTo>
                  <a:pt x="496" y="223"/>
                </a:lnTo>
                <a:lnTo>
                  <a:pt x="493" y="213"/>
                </a:lnTo>
                <a:lnTo>
                  <a:pt x="489" y="202"/>
                </a:lnTo>
                <a:lnTo>
                  <a:pt x="484" y="192"/>
                </a:lnTo>
                <a:lnTo>
                  <a:pt x="478" y="183"/>
                </a:lnTo>
                <a:lnTo>
                  <a:pt x="471" y="174"/>
                </a:lnTo>
                <a:lnTo>
                  <a:pt x="464" y="166"/>
                </a:lnTo>
                <a:lnTo>
                  <a:pt x="457" y="158"/>
                </a:lnTo>
                <a:lnTo>
                  <a:pt x="449" y="151"/>
                </a:lnTo>
                <a:lnTo>
                  <a:pt x="440" y="144"/>
                </a:lnTo>
                <a:lnTo>
                  <a:pt x="431" y="138"/>
                </a:lnTo>
                <a:lnTo>
                  <a:pt x="420" y="133"/>
                </a:lnTo>
                <a:lnTo>
                  <a:pt x="410" y="129"/>
                </a:lnTo>
                <a:lnTo>
                  <a:pt x="400" y="126"/>
                </a:lnTo>
                <a:lnTo>
                  <a:pt x="389" y="124"/>
                </a:lnTo>
                <a:lnTo>
                  <a:pt x="389" y="124"/>
                </a:lnTo>
                <a:lnTo>
                  <a:pt x="389" y="122"/>
                </a:lnTo>
                <a:lnTo>
                  <a:pt x="389" y="122"/>
                </a:lnTo>
                <a:lnTo>
                  <a:pt x="388" y="116"/>
                </a:lnTo>
                <a:lnTo>
                  <a:pt x="386" y="111"/>
                </a:lnTo>
                <a:lnTo>
                  <a:pt x="382" y="106"/>
                </a:lnTo>
                <a:lnTo>
                  <a:pt x="377" y="103"/>
                </a:lnTo>
                <a:lnTo>
                  <a:pt x="377" y="103"/>
                </a:lnTo>
                <a:lnTo>
                  <a:pt x="371" y="42"/>
                </a:lnTo>
                <a:lnTo>
                  <a:pt x="366" y="0"/>
                </a:lnTo>
                <a:lnTo>
                  <a:pt x="366" y="0"/>
                </a:lnTo>
                <a:lnTo>
                  <a:pt x="362" y="42"/>
                </a:lnTo>
                <a:lnTo>
                  <a:pt x="357" y="103"/>
                </a:lnTo>
                <a:lnTo>
                  <a:pt x="357" y="103"/>
                </a:lnTo>
                <a:lnTo>
                  <a:pt x="352" y="106"/>
                </a:lnTo>
                <a:lnTo>
                  <a:pt x="348" y="111"/>
                </a:lnTo>
                <a:lnTo>
                  <a:pt x="346" y="116"/>
                </a:lnTo>
                <a:lnTo>
                  <a:pt x="345" y="122"/>
                </a:lnTo>
                <a:lnTo>
                  <a:pt x="345" y="122"/>
                </a:lnTo>
                <a:lnTo>
                  <a:pt x="345" y="124"/>
                </a:lnTo>
                <a:lnTo>
                  <a:pt x="345" y="124"/>
                </a:lnTo>
                <a:lnTo>
                  <a:pt x="335" y="126"/>
                </a:lnTo>
                <a:lnTo>
                  <a:pt x="325" y="129"/>
                </a:lnTo>
                <a:lnTo>
                  <a:pt x="315" y="133"/>
                </a:lnTo>
                <a:lnTo>
                  <a:pt x="306" y="137"/>
                </a:lnTo>
                <a:lnTo>
                  <a:pt x="297" y="142"/>
                </a:lnTo>
                <a:lnTo>
                  <a:pt x="289" y="147"/>
                </a:lnTo>
                <a:lnTo>
                  <a:pt x="281" y="154"/>
                </a:lnTo>
                <a:lnTo>
                  <a:pt x="274" y="161"/>
                </a:lnTo>
                <a:lnTo>
                  <a:pt x="267" y="168"/>
                </a:lnTo>
                <a:lnTo>
                  <a:pt x="260" y="176"/>
                </a:lnTo>
                <a:lnTo>
                  <a:pt x="254" y="184"/>
                </a:lnTo>
                <a:lnTo>
                  <a:pt x="249" y="193"/>
                </a:lnTo>
                <a:lnTo>
                  <a:pt x="245" y="202"/>
                </a:lnTo>
                <a:lnTo>
                  <a:pt x="241" y="213"/>
                </a:lnTo>
                <a:lnTo>
                  <a:pt x="238" y="222"/>
                </a:lnTo>
                <a:lnTo>
                  <a:pt x="236" y="233"/>
                </a:lnTo>
                <a:lnTo>
                  <a:pt x="325" y="233"/>
                </a:lnTo>
                <a:lnTo>
                  <a:pt x="325" y="233"/>
                </a:lnTo>
                <a:lnTo>
                  <a:pt x="327" y="233"/>
                </a:lnTo>
                <a:lnTo>
                  <a:pt x="329" y="234"/>
                </a:lnTo>
                <a:lnTo>
                  <a:pt x="331" y="236"/>
                </a:lnTo>
                <a:lnTo>
                  <a:pt x="331" y="239"/>
                </a:lnTo>
                <a:lnTo>
                  <a:pt x="331" y="239"/>
                </a:lnTo>
                <a:lnTo>
                  <a:pt x="331" y="241"/>
                </a:lnTo>
                <a:lnTo>
                  <a:pt x="330" y="243"/>
                </a:lnTo>
                <a:lnTo>
                  <a:pt x="328" y="245"/>
                </a:lnTo>
                <a:lnTo>
                  <a:pt x="325" y="245"/>
                </a:lnTo>
                <a:lnTo>
                  <a:pt x="219" y="245"/>
                </a:lnTo>
                <a:lnTo>
                  <a:pt x="219" y="275"/>
                </a:lnTo>
                <a:lnTo>
                  <a:pt x="229" y="275"/>
                </a:lnTo>
                <a:lnTo>
                  <a:pt x="229" y="342"/>
                </a:lnTo>
                <a:lnTo>
                  <a:pt x="43" y="377"/>
                </a:lnTo>
                <a:lnTo>
                  <a:pt x="33" y="377"/>
                </a:lnTo>
                <a:lnTo>
                  <a:pt x="33" y="406"/>
                </a:lnTo>
                <a:lnTo>
                  <a:pt x="42" y="406"/>
                </a:lnTo>
                <a:lnTo>
                  <a:pt x="42" y="557"/>
                </a:lnTo>
                <a:lnTo>
                  <a:pt x="20" y="557"/>
                </a:lnTo>
                <a:lnTo>
                  <a:pt x="20" y="592"/>
                </a:lnTo>
                <a:lnTo>
                  <a:pt x="0" y="592"/>
                </a:lnTo>
                <a:lnTo>
                  <a:pt x="0" y="632"/>
                </a:lnTo>
                <a:lnTo>
                  <a:pt x="733" y="632"/>
                </a:lnTo>
                <a:lnTo>
                  <a:pt x="733" y="592"/>
                </a:lnTo>
                <a:lnTo>
                  <a:pt x="714" y="592"/>
                </a:lnTo>
                <a:close/>
                <a:moveTo>
                  <a:pt x="418" y="282"/>
                </a:moveTo>
                <a:lnTo>
                  <a:pt x="452" y="282"/>
                </a:lnTo>
                <a:lnTo>
                  <a:pt x="452" y="331"/>
                </a:lnTo>
                <a:lnTo>
                  <a:pt x="418" y="331"/>
                </a:lnTo>
                <a:lnTo>
                  <a:pt x="418" y="282"/>
                </a:lnTo>
                <a:close/>
                <a:moveTo>
                  <a:pt x="352" y="282"/>
                </a:moveTo>
                <a:lnTo>
                  <a:pt x="386" y="282"/>
                </a:lnTo>
                <a:lnTo>
                  <a:pt x="386" y="331"/>
                </a:lnTo>
                <a:lnTo>
                  <a:pt x="352" y="331"/>
                </a:lnTo>
                <a:lnTo>
                  <a:pt x="352" y="282"/>
                </a:lnTo>
                <a:close/>
                <a:moveTo>
                  <a:pt x="281" y="282"/>
                </a:moveTo>
                <a:lnTo>
                  <a:pt x="315" y="282"/>
                </a:lnTo>
                <a:lnTo>
                  <a:pt x="315" y="331"/>
                </a:lnTo>
                <a:lnTo>
                  <a:pt x="281" y="331"/>
                </a:lnTo>
                <a:lnTo>
                  <a:pt x="281" y="282"/>
                </a:lnTo>
                <a:close/>
                <a:moveTo>
                  <a:pt x="125" y="568"/>
                </a:moveTo>
                <a:lnTo>
                  <a:pt x="91" y="568"/>
                </a:lnTo>
                <a:lnTo>
                  <a:pt x="91" y="519"/>
                </a:lnTo>
                <a:lnTo>
                  <a:pt x="125" y="519"/>
                </a:lnTo>
                <a:lnTo>
                  <a:pt x="125" y="568"/>
                </a:lnTo>
                <a:close/>
                <a:moveTo>
                  <a:pt x="125" y="476"/>
                </a:moveTo>
                <a:lnTo>
                  <a:pt x="91" y="476"/>
                </a:lnTo>
                <a:lnTo>
                  <a:pt x="91" y="427"/>
                </a:lnTo>
                <a:lnTo>
                  <a:pt x="125" y="427"/>
                </a:lnTo>
                <a:lnTo>
                  <a:pt x="125" y="476"/>
                </a:lnTo>
                <a:close/>
                <a:moveTo>
                  <a:pt x="193" y="568"/>
                </a:moveTo>
                <a:lnTo>
                  <a:pt x="160" y="568"/>
                </a:lnTo>
                <a:lnTo>
                  <a:pt x="160" y="519"/>
                </a:lnTo>
                <a:lnTo>
                  <a:pt x="193" y="519"/>
                </a:lnTo>
                <a:lnTo>
                  <a:pt x="193" y="568"/>
                </a:lnTo>
                <a:close/>
                <a:moveTo>
                  <a:pt x="193" y="476"/>
                </a:moveTo>
                <a:lnTo>
                  <a:pt x="160" y="476"/>
                </a:lnTo>
                <a:lnTo>
                  <a:pt x="160" y="427"/>
                </a:lnTo>
                <a:lnTo>
                  <a:pt x="193" y="427"/>
                </a:lnTo>
                <a:lnTo>
                  <a:pt x="193" y="476"/>
                </a:lnTo>
                <a:close/>
                <a:moveTo>
                  <a:pt x="505" y="447"/>
                </a:moveTo>
                <a:lnTo>
                  <a:pt x="482" y="447"/>
                </a:lnTo>
                <a:lnTo>
                  <a:pt x="482" y="592"/>
                </a:lnTo>
                <a:lnTo>
                  <a:pt x="449" y="592"/>
                </a:lnTo>
                <a:lnTo>
                  <a:pt x="449" y="447"/>
                </a:lnTo>
                <a:lnTo>
                  <a:pt x="415" y="447"/>
                </a:lnTo>
                <a:lnTo>
                  <a:pt x="415" y="592"/>
                </a:lnTo>
                <a:lnTo>
                  <a:pt x="384" y="592"/>
                </a:lnTo>
                <a:lnTo>
                  <a:pt x="384" y="447"/>
                </a:lnTo>
                <a:lnTo>
                  <a:pt x="350" y="447"/>
                </a:lnTo>
                <a:lnTo>
                  <a:pt x="350" y="592"/>
                </a:lnTo>
                <a:lnTo>
                  <a:pt x="319" y="592"/>
                </a:lnTo>
                <a:lnTo>
                  <a:pt x="319" y="447"/>
                </a:lnTo>
                <a:lnTo>
                  <a:pt x="285" y="447"/>
                </a:lnTo>
                <a:lnTo>
                  <a:pt x="285" y="592"/>
                </a:lnTo>
                <a:lnTo>
                  <a:pt x="252" y="592"/>
                </a:lnTo>
                <a:lnTo>
                  <a:pt x="252" y="447"/>
                </a:lnTo>
                <a:lnTo>
                  <a:pt x="229" y="447"/>
                </a:lnTo>
                <a:lnTo>
                  <a:pt x="229" y="420"/>
                </a:lnTo>
                <a:lnTo>
                  <a:pt x="366" y="373"/>
                </a:lnTo>
                <a:lnTo>
                  <a:pt x="505" y="420"/>
                </a:lnTo>
                <a:lnTo>
                  <a:pt x="505" y="447"/>
                </a:lnTo>
                <a:close/>
                <a:moveTo>
                  <a:pt x="574" y="568"/>
                </a:moveTo>
                <a:lnTo>
                  <a:pt x="541" y="568"/>
                </a:lnTo>
                <a:lnTo>
                  <a:pt x="541" y="519"/>
                </a:lnTo>
                <a:lnTo>
                  <a:pt x="574" y="519"/>
                </a:lnTo>
                <a:lnTo>
                  <a:pt x="574" y="568"/>
                </a:lnTo>
                <a:close/>
                <a:moveTo>
                  <a:pt x="574" y="476"/>
                </a:moveTo>
                <a:lnTo>
                  <a:pt x="541" y="476"/>
                </a:lnTo>
                <a:lnTo>
                  <a:pt x="541" y="427"/>
                </a:lnTo>
                <a:lnTo>
                  <a:pt x="574" y="427"/>
                </a:lnTo>
                <a:lnTo>
                  <a:pt x="574" y="476"/>
                </a:lnTo>
                <a:close/>
                <a:moveTo>
                  <a:pt x="643" y="568"/>
                </a:moveTo>
                <a:lnTo>
                  <a:pt x="609" y="568"/>
                </a:lnTo>
                <a:lnTo>
                  <a:pt x="609" y="519"/>
                </a:lnTo>
                <a:lnTo>
                  <a:pt x="643" y="519"/>
                </a:lnTo>
                <a:lnTo>
                  <a:pt x="643" y="568"/>
                </a:lnTo>
                <a:close/>
                <a:moveTo>
                  <a:pt x="643" y="476"/>
                </a:moveTo>
                <a:lnTo>
                  <a:pt x="609" y="476"/>
                </a:lnTo>
                <a:lnTo>
                  <a:pt x="609" y="427"/>
                </a:lnTo>
                <a:lnTo>
                  <a:pt x="643" y="427"/>
                </a:lnTo>
                <a:lnTo>
                  <a:pt x="643" y="4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54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6781800" cy="762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Monitoring &amp; Evaluation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276602" y="1508361"/>
            <a:ext cx="2667000" cy="3394581"/>
            <a:chOff x="6553200" y="1667380"/>
            <a:chExt cx="2900362" cy="2347805"/>
          </a:xfrm>
        </p:grpSpPr>
        <p:sp>
          <p:nvSpPr>
            <p:cNvPr id="6" name="TextBox 5"/>
            <p:cNvSpPr txBox="1"/>
            <p:nvPr/>
          </p:nvSpPr>
          <p:spPr>
            <a:xfrm>
              <a:off x="6553200" y="1667380"/>
              <a:ext cx="2900362" cy="727131"/>
            </a:xfrm>
            <a:prstGeom prst="rect">
              <a:avLst/>
            </a:prstGeom>
            <a:solidFill>
              <a:srgbClr val="FAB55C"/>
            </a:solidFill>
            <a:ln w="38100">
              <a:solidFill>
                <a:srgbClr val="FAB55C">
                  <a:alpha val="96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Strengths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57962" y="2418671"/>
              <a:ext cx="2895599" cy="1596514"/>
            </a:xfrm>
            <a:prstGeom prst="rect">
              <a:avLst/>
            </a:prstGeom>
            <a:noFill/>
            <a:ln w="38100">
              <a:solidFill>
                <a:srgbClr val="FAB55C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Positive behavior change observed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Multiple layers of data verification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Increased accountability</a:t>
              </a:r>
            </a:p>
            <a:p>
              <a:pPr marL="342900" indent="-342900">
                <a:buFont typeface="+mj-lt"/>
                <a:buAutoNum type="arabicPeriod"/>
              </a:pPr>
              <a:endParaRPr lang="en-US" kern="0" dirty="0">
                <a:solidFill>
                  <a:sysClr val="windowText" lastClr="000000"/>
                </a:solidFill>
              </a:endParaRPr>
            </a:p>
            <a:p>
              <a:pPr marL="342900" indent="-342900">
                <a:buFont typeface="+mj-lt"/>
                <a:buAutoNum type="arabicPeriod"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76502" y="1508359"/>
            <a:ext cx="2667000" cy="3368253"/>
            <a:chOff x="2590800" y="1696791"/>
            <a:chExt cx="2824311" cy="2337651"/>
          </a:xfrm>
        </p:grpSpPr>
        <p:sp>
          <p:nvSpPr>
            <p:cNvPr id="9" name="TextBox 8"/>
            <p:cNvSpPr txBox="1"/>
            <p:nvPr/>
          </p:nvSpPr>
          <p:spPr>
            <a:xfrm>
              <a:off x="2590800" y="1696791"/>
              <a:ext cx="2824310" cy="793545"/>
            </a:xfrm>
            <a:prstGeom prst="rect">
              <a:avLst/>
            </a:prstGeom>
            <a:solidFill>
              <a:srgbClr val="58595B"/>
            </a:solidFill>
            <a:ln w="38100">
              <a:solidFill>
                <a:srgbClr val="58595B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Program Design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98074" y="2517849"/>
              <a:ext cx="2817037" cy="1516593"/>
            </a:xfrm>
            <a:prstGeom prst="rect">
              <a:avLst/>
            </a:prstGeom>
            <a:noFill/>
            <a:ln w="38100">
              <a:solidFill>
                <a:srgbClr val="58595B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Qualitative &amp; quantitative indicators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Data verification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Data validation </a:t>
              </a:r>
            </a:p>
            <a:p>
              <a:pPr marL="168275" indent="-168275">
                <a:buFont typeface="Arial" panose="020B0604020202020204" pitchFamily="34" charset="0"/>
                <a:buChar char="•"/>
              </a:pPr>
              <a:endParaRPr lang="en-US" sz="1600" kern="0" dirty="0">
                <a:solidFill>
                  <a:sysClr val="windowText" lastClr="000000"/>
                </a:solidFill>
              </a:endParaRPr>
            </a:p>
            <a:p>
              <a:pPr marL="168275" indent="-168275">
                <a:buFont typeface="Arial" panose="020B0604020202020204" pitchFamily="34" charset="0"/>
                <a:buChar char="•"/>
              </a:pPr>
              <a:endParaRPr lang="en-US" sz="1600" kern="0" dirty="0">
                <a:solidFill>
                  <a:sysClr val="windowText" lastClr="000000"/>
                </a:solidFill>
              </a:endParaRPr>
            </a:p>
            <a:p>
              <a:pPr marL="168275" indent="-168275">
                <a:buFont typeface="Arial" panose="020B0604020202020204" pitchFamily="34" charset="0"/>
                <a:buChar char="•"/>
              </a:pPr>
              <a:endParaRPr lang="en-US" sz="1600" kern="0" dirty="0">
                <a:solidFill>
                  <a:sysClr val="windowText" lastClr="000000"/>
                </a:solidFill>
              </a:endParaRPr>
            </a:p>
            <a:p>
              <a:pPr marL="168275" indent="-168275">
                <a:buFont typeface="Arial" panose="020B0604020202020204" pitchFamily="34" charset="0"/>
                <a:buChar char="•"/>
              </a:pPr>
              <a:endParaRPr lang="en-US" sz="16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72200" y="1531926"/>
            <a:ext cx="2738438" cy="3371016"/>
            <a:chOff x="6553200" y="1667380"/>
            <a:chExt cx="2900363" cy="2207615"/>
          </a:xfrm>
        </p:grpSpPr>
        <p:sp>
          <p:nvSpPr>
            <p:cNvPr id="12" name="TextBox 11"/>
            <p:cNvSpPr txBox="1"/>
            <p:nvPr/>
          </p:nvSpPr>
          <p:spPr>
            <a:xfrm>
              <a:off x="6553200" y="1667380"/>
              <a:ext cx="2900362" cy="727131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100" b="1" kern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Challenges</a:t>
              </a:r>
            </a:p>
            <a:p>
              <a:pPr algn="ctr"/>
              <a:endParaRPr lang="en-US" sz="2000" b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57964" y="2408527"/>
              <a:ext cx="2895599" cy="1466468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kern="0" dirty="0"/>
                <a:t>Time consuming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Conflict of interest in data verification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kern="0" dirty="0">
                  <a:solidFill>
                    <a:sysClr val="windowText" lastClr="000000"/>
                  </a:solidFill>
                </a:rPr>
                <a:t>ADIS has too much responsibility </a:t>
              </a:r>
            </a:p>
            <a:p>
              <a:pPr marL="342900" indent="-342900">
                <a:buFont typeface="+mj-lt"/>
                <a:buAutoNum type="arabicPeriod"/>
              </a:pPr>
              <a:endParaRPr lang="en-US" sz="1600" kern="0" dirty="0">
                <a:solidFill>
                  <a:sysClr val="windowText" lastClr="000000"/>
                </a:solidFill>
              </a:endParaRPr>
            </a:p>
            <a:p>
              <a:pPr marL="342900" indent="-342900">
                <a:buFont typeface="+mj-lt"/>
                <a:buAutoNum type="arabicPeriod"/>
              </a:pPr>
              <a:endParaRPr lang="en-US" sz="1600" kern="0" dirty="0">
                <a:solidFill>
                  <a:sysClr val="windowText" lastClr="000000"/>
                </a:solidFill>
              </a:endParaRPr>
            </a:p>
            <a:p>
              <a:pPr marL="342900" indent="-342900">
                <a:buFont typeface="+mj-lt"/>
                <a:buAutoNum type="arabicPeriod"/>
              </a:pPr>
              <a:endParaRPr lang="en-US" sz="16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3400" y="457200"/>
            <a:ext cx="777240" cy="731520"/>
            <a:chOff x="533400" y="5638800"/>
            <a:chExt cx="909084" cy="717550"/>
          </a:xfrm>
        </p:grpSpPr>
        <p:sp>
          <p:nvSpPr>
            <p:cNvPr id="16" name="TextBox 15"/>
            <p:cNvSpPr txBox="1"/>
            <p:nvPr/>
          </p:nvSpPr>
          <p:spPr>
            <a:xfrm>
              <a:off x="533400" y="5638800"/>
              <a:ext cx="909084" cy="717550"/>
            </a:xfrm>
            <a:prstGeom prst="rect">
              <a:avLst/>
            </a:prstGeom>
            <a:solidFill>
              <a:srgbClr val="58595B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7" name="Shape 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85289" y="5638800"/>
              <a:ext cx="786311" cy="70744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68588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458200" cy="762000"/>
          </a:xfrm>
        </p:spPr>
        <p:txBody>
          <a:bodyPr>
            <a:normAutofit/>
          </a:bodyPr>
          <a:lstStyle/>
          <a:p>
            <a:r>
              <a:rPr lang="en-US" dirty="0"/>
              <a:t>Key characteristics &amp; PBF Education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28600" y="1066800"/>
            <a:ext cx="1593206" cy="480473"/>
            <a:chOff x="321173" y="2626247"/>
            <a:chExt cx="2974975" cy="519602"/>
          </a:xfrm>
          <a:solidFill>
            <a:srgbClr val="FAB55C"/>
          </a:solidFill>
        </p:grpSpPr>
        <p:sp>
          <p:nvSpPr>
            <p:cNvPr id="13" name="Rounded Rectangle 19"/>
            <p:cNvSpPr/>
            <p:nvPr/>
          </p:nvSpPr>
          <p:spPr>
            <a:xfrm>
              <a:off x="321173" y="2626247"/>
              <a:ext cx="2974975" cy="519602"/>
            </a:xfrm>
            <a:prstGeom prst="roundRect">
              <a:avLst/>
            </a:prstGeom>
            <a:grpFill/>
            <a:ln>
              <a:solidFill>
                <a:srgbClr val="FAB55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425" y="2678523"/>
              <a:ext cx="2760673" cy="416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b="1" dirty="0">
                  <a:solidFill>
                    <a:schemeClr val="bg1"/>
                  </a:solidFill>
                </a:rPr>
                <a:t>Best Practice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40080" y="5562600"/>
            <a:ext cx="777240" cy="731520"/>
            <a:chOff x="533400" y="5638800"/>
            <a:chExt cx="909084" cy="717550"/>
          </a:xfrm>
        </p:grpSpPr>
        <p:sp>
          <p:nvSpPr>
            <p:cNvPr id="3" name="TextBox 2"/>
            <p:cNvSpPr txBox="1"/>
            <p:nvPr/>
          </p:nvSpPr>
          <p:spPr>
            <a:xfrm>
              <a:off x="533400" y="5638800"/>
              <a:ext cx="909084" cy="717550"/>
            </a:xfrm>
            <a:prstGeom prst="rect">
              <a:avLst/>
            </a:prstGeom>
            <a:solidFill>
              <a:srgbClr val="58595B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6" name="Shape 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85289" y="5638800"/>
              <a:ext cx="786311" cy="70744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</p:spPr>
        </p:pic>
      </p:grpSp>
      <p:pic>
        <p:nvPicPr>
          <p:cNvPr id="18" name="Shape 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703" y="2362200"/>
            <a:ext cx="77724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19" name="Freeform 278"/>
          <p:cNvSpPr>
            <a:spLocks noChangeAspect="1" noEditPoints="1"/>
          </p:cNvSpPr>
          <p:nvPr/>
        </p:nvSpPr>
        <p:spPr bwMode="auto">
          <a:xfrm>
            <a:off x="685799" y="3124200"/>
            <a:ext cx="651197" cy="700724"/>
          </a:xfrm>
          <a:custGeom>
            <a:avLst/>
            <a:gdLst>
              <a:gd name="T0" fmla="*/ 2997 w 5074"/>
              <a:gd name="T1" fmla="*/ 4626 h 5872"/>
              <a:gd name="T2" fmla="*/ 3300 w 5074"/>
              <a:gd name="T3" fmla="*/ 3685 h 5872"/>
              <a:gd name="T4" fmla="*/ 3300 w 5074"/>
              <a:gd name="T5" fmla="*/ 3685 h 5872"/>
              <a:gd name="T6" fmla="*/ 3002 w 5074"/>
              <a:gd name="T7" fmla="*/ 3673 h 5872"/>
              <a:gd name="T8" fmla="*/ 915 w 5074"/>
              <a:gd name="T9" fmla="*/ 2422 h 5872"/>
              <a:gd name="T10" fmla="*/ 915 w 5074"/>
              <a:gd name="T11" fmla="*/ 2719 h 5872"/>
              <a:gd name="T12" fmla="*/ 4766 w 5074"/>
              <a:gd name="T13" fmla="*/ 2803 h 5872"/>
              <a:gd name="T14" fmla="*/ 4085 w 5074"/>
              <a:gd name="T15" fmla="*/ 2384 h 5872"/>
              <a:gd name="T16" fmla="*/ 3638 w 5074"/>
              <a:gd name="T17" fmla="*/ 2874 h 5872"/>
              <a:gd name="T18" fmla="*/ 4677 w 5074"/>
              <a:gd name="T19" fmla="*/ 1810 h 5872"/>
              <a:gd name="T20" fmla="*/ 4834 w 5074"/>
              <a:gd name="T21" fmla="*/ 1861 h 5872"/>
              <a:gd name="T22" fmla="*/ 4992 w 5074"/>
              <a:gd name="T23" fmla="*/ 1979 h 5872"/>
              <a:gd name="T24" fmla="*/ 5065 w 5074"/>
              <a:gd name="T25" fmla="*/ 2123 h 5872"/>
              <a:gd name="T26" fmla="*/ 5065 w 5074"/>
              <a:gd name="T27" fmla="*/ 2283 h 5872"/>
              <a:gd name="T28" fmla="*/ 4852 w 5074"/>
              <a:gd name="T29" fmla="*/ 2666 h 5872"/>
              <a:gd name="T30" fmla="*/ 4337 w 5074"/>
              <a:gd name="T31" fmla="*/ 2349 h 5872"/>
              <a:gd name="T32" fmla="*/ 4355 w 5074"/>
              <a:gd name="T33" fmla="*/ 1975 h 5872"/>
              <a:gd name="T34" fmla="*/ 4471 w 5074"/>
              <a:gd name="T35" fmla="*/ 1859 h 5872"/>
              <a:gd name="T36" fmla="*/ 4624 w 5074"/>
              <a:gd name="T37" fmla="*/ 1810 h 5872"/>
              <a:gd name="T38" fmla="*/ 3011 w 5074"/>
              <a:gd name="T39" fmla="*/ 1093 h 5872"/>
              <a:gd name="T40" fmla="*/ 3054 w 5074"/>
              <a:gd name="T41" fmla="*/ 1288 h 5872"/>
              <a:gd name="T42" fmla="*/ 3172 w 5074"/>
              <a:gd name="T43" fmla="*/ 1443 h 5872"/>
              <a:gd name="T44" fmla="*/ 3342 w 5074"/>
              <a:gd name="T45" fmla="*/ 1537 h 5872"/>
              <a:gd name="T46" fmla="*/ 3860 w 5074"/>
              <a:gd name="T47" fmla="*/ 1557 h 5872"/>
              <a:gd name="T48" fmla="*/ 881 w 5074"/>
              <a:gd name="T49" fmla="*/ 0 h 5872"/>
              <a:gd name="T50" fmla="*/ 4476 w 5074"/>
              <a:gd name="T51" fmla="*/ 1673 h 5872"/>
              <a:gd name="T52" fmla="*/ 4300 w 5074"/>
              <a:gd name="T53" fmla="*/ 1779 h 5872"/>
              <a:gd name="T54" fmla="*/ 4154 w 5074"/>
              <a:gd name="T55" fmla="*/ 1982 h 5872"/>
              <a:gd name="T56" fmla="*/ 3382 w 5074"/>
              <a:gd name="T57" fmla="*/ 1968 h 5872"/>
              <a:gd name="T58" fmla="*/ 3113 w 5074"/>
              <a:gd name="T59" fmla="*/ 1893 h 5872"/>
              <a:gd name="T60" fmla="*/ 2887 w 5074"/>
              <a:gd name="T61" fmla="*/ 1746 h 5872"/>
              <a:gd name="T62" fmla="*/ 2716 w 5074"/>
              <a:gd name="T63" fmla="*/ 1536 h 5872"/>
              <a:gd name="T64" fmla="*/ 2616 w 5074"/>
              <a:gd name="T65" fmla="*/ 1281 h 5872"/>
              <a:gd name="T66" fmla="*/ 2597 w 5074"/>
              <a:gd name="T67" fmla="*/ 416 h 5872"/>
              <a:gd name="T68" fmla="*/ 748 w 5074"/>
              <a:gd name="T69" fmla="*/ 436 h 5872"/>
              <a:gd name="T70" fmla="*/ 577 w 5074"/>
              <a:gd name="T71" fmla="*/ 530 h 5872"/>
              <a:gd name="T72" fmla="*/ 459 w 5074"/>
              <a:gd name="T73" fmla="*/ 685 h 5872"/>
              <a:gd name="T74" fmla="*/ 417 w 5074"/>
              <a:gd name="T75" fmla="*/ 881 h 5872"/>
              <a:gd name="T76" fmla="*/ 436 w 5074"/>
              <a:gd name="T77" fmla="*/ 5125 h 5872"/>
              <a:gd name="T78" fmla="*/ 531 w 5074"/>
              <a:gd name="T79" fmla="*/ 5297 h 5872"/>
              <a:gd name="T80" fmla="*/ 685 w 5074"/>
              <a:gd name="T81" fmla="*/ 5413 h 5872"/>
              <a:gd name="T82" fmla="*/ 881 w 5074"/>
              <a:gd name="T83" fmla="*/ 5457 h 5872"/>
              <a:gd name="T84" fmla="*/ 3821 w 5074"/>
              <a:gd name="T85" fmla="*/ 5438 h 5872"/>
              <a:gd name="T86" fmla="*/ 3992 w 5074"/>
              <a:gd name="T87" fmla="*/ 5342 h 5872"/>
              <a:gd name="T88" fmla="*/ 4109 w 5074"/>
              <a:gd name="T89" fmla="*/ 5187 h 5872"/>
              <a:gd name="T90" fmla="*/ 4154 w 5074"/>
              <a:gd name="T91" fmla="*/ 4991 h 5872"/>
              <a:gd name="T92" fmla="*/ 4569 w 5074"/>
              <a:gd name="T93" fmla="*/ 3468 h 5872"/>
              <a:gd name="T94" fmla="*/ 4547 w 5074"/>
              <a:gd name="T95" fmla="*/ 5180 h 5872"/>
              <a:gd name="T96" fmla="*/ 4448 w 5074"/>
              <a:gd name="T97" fmla="*/ 5436 h 5872"/>
              <a:gd name="T98" fmla="*/ 4277 w 5074"/>
              <a:gd name="T99" fmla="*/ 5644 h 5872"/>
              <a:gd name="T100" fmla="*/ 4051 w 5074"/>
              <a:gd name="T101" fmla="*/ 5794 h 5872"/>
              <a:gd name="T102" fmla="*/ 3784 w 5074"/>
              <a:gd name="T103" fmla="*/ 5867 h 5872"/>
              <a:gd name="T104" fmla="*/ 785 w 5074"/>
              <a:gd name="T105" fmla="*/ 5867 h 5872"/>
              <a:gd name="T106" fmla="*/ 518 w 5074"/>
              <a:gd name="T107" fmla="*/ 5794 h 5872"/>
              <a:gd name="T108" fmla="*/ 292 w 5074"/>
              <a:gd name="T109" fmla="*/ 5644 h 5872"/>
              <a:gd name="T110" fmla="*/ 121 w 5074"/>
              <a:gd name="T111" fmla="*/ 5436 h 5872"/>
              <a:gd name="T112" fmla="*/ 22 w 5074"/>
              <a:gd name="T113" fmla="*/ 5180 h 5872"/>
              <a:gd name="T114" fmla="*/ 0 w 5074"/>
              <a:gd name="T115" fmla="*/ 881 h 5872"/>
              <a:gd name="T116" fmla="*/ 46 w 5074"/>
              <a:gd name="T117" fmla="*/ 603 h 5872"/>
              <a:gd name="T118" fmla="*/ 171 w 5074"/>
              <a:gd name="T119" fmla="*/ 361 h 5872"/>
              <a:gd name="T120" fmla="*/ 361 w 5074"/>
              <a:gd name="T121" fmla="*/ 171 h 5872"/>
              <a:gd name="T122" fmla="*/ 604 w 5074"/>
              <a:gd name="T123" fmla="*/ 46 h 5872"/>
              <a:gd name="T124" fmla="*/ 881 w 5074"/>
              <a:gd name="T125" fmla="*/ 0 h 5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074" h="5872">
                <a:moveTo>
                  <a:pt x="2088" y="4329"/>
                </a:moveTo>
                <a:lnTo>
                  <a:pt x="2999" y="4329"/>
                </a:lnTo>
                <a:lnTo>
                  <a:pt x="2997" y="4626"/>
                </a:lnTo>
                <a:lnTo>
                  <a:pt x="2088" y="4626"/>
                </a:lnTo>
                <a:lnTo>
                  <a:pt x="2088" y="4329"/>
                </a:lnTo>
                <a:close/>
                <a:moveTo>
                  <a:pt x="3300" y="3685"/>
                </a:moveTo>
                <a:lnTo>
                  <a:pt x="3980" y="4103"/>
                </a:lnTo>
                <a:lnTo>
                  <a:pt x="3200" y="4596"/>
                </a:lnTo>
                <a:lnTo>
                  <a:pt x="3300" y="3685"/>
                </a:lnTo>
                <a:close/>
                <a:moveTo>
                  <a:pt x="915" y="3376"/>
                </a:moveTo>
                <a:lnTo>
                  <a:pt x="3004" y="3376"/>
                </a:lnTo>
                <a:lnTo>
                  <a:pt x="3002" y="3673"/>
                </a:lnTo>
                <a:lnTo>
                  <a:pt x="915" y="3673"/>
                </a:lnTo>
                <a:lnTo>
                  <a:pt x="915" y="3376"/>
                </a:lnTo>
                <a:close/>
                <a:moveTo>
                  <a:pt x="915" y="2422"/>
                </a:moveTo>
                <a:lnTo>
                  <a:pt x="3259" y="2422"/>
                </a:lnTo>
                <a:lnTo>
                  <a:pt x="3259" y="2719"/>
                </a:lnTo>
                <a:lnTo>
                  <a:pt x="915" y="2719"/>
                </a:lnTo>
                <a:lnTo>
                  <a:pt x="915" y="2422"/>
                </a:lnTo>
                <a:close/>
                <a:moveTo>
                  <a:pt x="4085" y="2384"/>
                </a:moveTo>
                <a:lnTo>
                  <a:pt x="4766" y="2803"/>
                </a:lnTo>
                <a:lnTo>
                  <a:pt x="4076" y="3961"/>
                </a:lnTo>
                <a:lnTo>
                  <a:pt x="3394" y="3539"/>
                </a:lnTo>
                <a:lnTo>
                  <a:pt x="4085" y="2384"/>
                </a:lnTo>
                <a:close/>
                <a:moveTo>
                  <a:pt x="3819" y="2221"/>
                </a:moveTo>
                <a:lnTo>
                  <a:pt x="3971" y="2315"/>
                </a:lnTo>
                <a:lnTo>
                  <a:pt x="3638" y="2874"/>
                </a:lnTo>
                <a:lnTo>
                  <a:pt x="3488" y="2778"/>
                </a:lnTo>
                <a:lnTo>
                  <a:pt x="3819" y="2221"/>
                </a:lnTo>
                <a:close/>
                <a:moveTo>
                  <a:pt x="4677" y="1810"/>
                </a:moveTo>
                <a:lnTo>
                  <a:pt x="4731" y="1819"/>
                </a:lnTo>
                <a:lnTo>
                  <a:pt x="4784" y="1835"/>
                </a:lnTo>
                <a:lnTo>
                  <a:pt x="4834" y="1861"/>
                </a:lnTo>
                <a:lnTo>
                  <a:pt x="4908" y="1908"/>
                </a:lnTo>
                <a:lnTo>
                  <a:pt x="4955" y="1940"/>
                </a:lnTo>
                <a:lnTo>
                  <a:pt x="4992" y="1979"/>
                </a:lnTo>
                <a:lnTo>
                  <a:pt x="5024" y="2023"/>
                </a:lnTo>
                <a:lnTo>
                  <a:pt x="5049" y="2071"/>
                </a:lnTo>
                <a:lnTo>
                  <a:pt x="5065" y="2123"/>
                </a:lnTo>
                <a:lnTo>
                  <a:pt x="5074" y="2176"/>
                </a:lnTo>
                <a:lnTo>
                  <a:pt x="5074" y="2230"/>
                </a:lnTo>
                <a:lnTo>
                  <a:pt x="5065" y="2283"/>
                </a:lnTo>
                <a:lnTo>
                  <a:pt x="5049" y="2336"/>
                </a:lnTo>
                <a:lnTo>
                  <a:pt x="5022" y="2386"/>
                </a:lnTo>
                <a:lnTo>
                  <a:pt x="4852" y="2666"/>
                </a:lnTo>
                <a:lnTo>
                  <a:pt x="4485" y="2440"/>
                </a:lnTo>
                <a:lnTo>
                  <a:pt x="4453" y="2420"/>
                </a:lnTo>
                <a:lnTo>
                  <a:pt x="4337" y="2349"/>
                </a:lnTo>
                <a:lnTo>
                  <a:pt x="4307" y="2329"/>
                </a:lnTo>
                <a:lnTo>
                  <a:pt x="4182" y="2254"/>
                </a:lnTo>
                <a:lnTo>
                  <a:pt x="4355" y="1975"/>
                </a:lnTo>
                <a:lnTo>
                  <a:pt x="4387" y="1931"/>
                </a:lnTo>
                <a:lnTo>
                  <a:pt x="4428" y="1891"/>
                </a:lnTo>
                <a:lnTo>
                  <a:pt x="4471" y="1859"/>
                </a:lnTo>
                <a:lnTo>
                  <a:pt x="4519" y="1835"/>
                </a:lnTo>
                <a:lnTo>
                  <a:pt x="4570" y="1819"/>
                </a:lnTo>
                <a:lnTo>
                  <a:pt x="4624" y="1810"/>
                </a:lnTo>
                <a:lnTo>
                  <a:pt x="4677" y="1810"/>
                </a:lnTo>
                <a:close/>
                <a:moveTo>
                  <a:pt x="3011" y="710"/>
                </a:moveTo>
                <a:lnTo>
                  <a:pt x="3011" y="1093"/>
                </a:lnTo>
                <a:lnTo>
                  <a:pt x="3017" y="1160"/>
                </a:lnTo>
                <a:lnTo>
                  <a:pt x="3031" y="1226"/>
                </a:lnTo>
                <a:lnTo>
                  <a:pt x="3054" y="1288"/>
                </a:lnTo>
                <a:lnTo>
                  <a:pt x="3086" y="1345"/>
                </a:lnTo>
                <a:lnTo>
                  <a:pt x="3125" y="1397"/>
                </a:lnTo>
                <a:lnTo>
                  <a:pt x="3172" y="1443"/>
                </a:lnTo>
                <a:lnTo>
                  <a:pt x="3223" y="1482"/>
                </a:lnTo>
                <a:lnTo>
                  <a:pt x="3280" y="1514"/>
                </a:lnTo>
                <a:lnTo>
                  <a:pt x="3342" y="1537"/>
                </a:lnTo>
                <a:lnTo>
                  <a:pt x="3408" y="1552"/>
                </a:lnTo>
                <a:lnTo>
                  <a:pt x="3478" y="1557"/>
                </a:lnTo>
                <a:lnTo>
                  <a:pt x="3860" y="1557"/>
                </a:lnTo>
                <a:lnTo>
                  <a:pt x="3435" y="1133"/>
                </a:lnTo>
                <a:lnTo>
                  <a:pt x="3011" y="710"/>
                </a:lnTo>
                <a:close/>
                <a:moveTo>
                  <a:pt x="881" y="0"/>
                </a:moveTo>
                <a:lnTo>
                  <a:pt x="2889" y="0"/>
                </a:lnTo>
                <a:lnTo>
                  <a:pt x="4542" y="1653"/>
                </a:lnTo>
                <a:lnTo>
                  <a:pt x="4476" y="1673"/>
                </a:lnTo>
                <a:lnTo>
                  <a:pt x="4412" y="1699"/>
                </a:lnTo>
                <a:lnTo>
                  <a:pt x="4353" y="1735"/>
                </a:lnTo>
                <a:lnTo>
                  <a:pt x="4300" y="1779"/>
                </a:lnTo>
                <a:lnTo>
                  <a:pt x="4252" y="1829"/>
                </a:lnTo>
                <a:lnTo>
                  <a:pt x="4211" y="1888"/>
                </a:lnTo>
                <a:lnTo>
                  <a:pt x="4154" y="1982"/>
                </a:lnTo>
                <a:lnTo>
                  <a:pt x="4154" y="1973"/>
                </a:lnTo>
                <a:lnTo>
                  <a:pt x="3478" y="1973"/>
                </a:lnTo>
                <a:lnTo>
                  <a:pt x="3382" y="1968"/>
                </a:lnTo>
                <a:lnTo>
                  <a:pt x="3287" y="1952"/>
                </a:lnTo>
                <a:lnTo>
                  <a:pt x="3198" y="1927"/>
                </a:lnTo>
                <a:lnTo>
                  <a:pt x="3113" y="1893"/>
                </a:lnTo>
                <a:lnTo>
                  <a:pt x="3033" y="1852"/>
                </a:lnTo>
                <a:lnTo>
                  <a:pt x="2956" y="1803"/>
                </a:lnTo>
                <a:lnTo>
                  <a:pt x="2887" y="1746"/>
                </a:lnTo>
                <a:lnTo>
                  <a:pt x="2823" y="1682"/>
                </a:lnTo>
                <a:lnTo>
                  <a:pt x="2766" y="1612"/>
                </a:lnTo>
                <a:lnTo>
                  <a:pt x="2716" y="1536"/>
                </a:lnTo>
                <a:lnTo>
                  <a:pt x="2675" y="1456"/>
                </a:lnTo>
                <a:lnTo>
                  <a:pt x="2641" y="1370"/>
                </a:lnTo>
                <a:lnTo>
                  <a:pt x="2616" y="1281"/>
                </a:lnTo>
                <a:lnTo>
                  <a:pt x="2600" y="1187"/>
                </a:lnTo>
                <a:lnTo>
                  <a:pt x="2597" y="1093"/>
                </a:lnTo>
                <a:lnTo>
                  <a:pt x="2597" y="416"/>
                </a:lnTo>
                <a:lnTo>
                  <a:pt x="881" y="416"/>
                </a:lnTo>
                <a:lnTo>
                  <a:pt x="814" y="420"/>
                </a:lnTo>
                <a:lnTo>
                  <a:pt x="748" y="436"/>
                </a:lnTo>
                <a:lnTo>
                  <a:pt x="685" y="459"/>
                </a:lnTo>
                <a:lnTo>
                  <a:pt x="628" y="491"/>
                </a:lnTo>
                <a:lnTo>
                  <a:pt x="577" y="530"/>
                </a:lnTo>
                <a:lnTo>
                  <a:pt x="531" y="577"/>
                </a:lnTo>
                <a:lnTo>
                  <a:pt x="491" y="628"/>
                </a:lnTo>
                <a:lnTo>
                  <a:pt x="459" y="685"/>
                </a:lnTo>
                <a:lnTo>
                  <a:pt x="436" y="747"/>
                </a:lnTo>
                <a:lnTo>
                  <a:pt x="420" y="813"/>
                </a:lnTo>
                <a:lnTo>
                  <a:pt x="417" y="881"/>
                </a:lnTo>
                <a:lnTo>
                  <a:pt x="417" y="4991"/>
                </a:lnTo>
                <a:lnTo>
                  <a:pt x="420" y="5061"/>
                </a:lnTo>
                <a:lnTo>
                  <a:pt x="436" y="5125"/>
                </a:lnTo>
                <a:lnTo>
                  <a:pt x="459" y="5187"/>
                </a:lnTo>
                <a:lnTo>
                  <a:pt x="491" y="5244"/>
                </a:lnTo>
                <a:lnTo>
                  <a:pt x="531" y="5297"/>
                </a:lnTo>
                <a:lnTo>
                  <a:pt x="577" y="5342"/>
                </a:lnTo>
                <a:lnTo>
                  <a:pt x="628" y="5381"/>
                </a:lnTo>
                <a:lnTo>
                  <a:pt x="685" y="5413"/>
                </a:lnTo>
                <a:lnTo>
                  <a:pt x="748" y="5438"/>
                </a:lnTo>
                <a:lnTo>
                  <a:pt x="814" y="5452"/>
                </a:lnTo>
                <a:lnTo>
                  <a:pt x="881" y="5457"/>
                </a:lnTo>
                <a:lnTo>
                  <a:pt x="3688" y="5457"/>
                </a:lnTo>
                <a:lnTo>
                  <a:pt x="3755" y="5452"/>
                </a:lnTo>
                <a:lnTo>
                  <a:pt x="3821" y="5438"/>
                </a:lnTo>
                <a:lnTo>
                  <a:pt x="3883" y="5413"/>
                </a:lnTo>
                <a:lnTo>
                  <a:pt x="3940" y="5381"/>
                </a:lnTo>
                <a:lnTo>
                  <a:pt x="3992" y="5342"/>
                </a:lnTo>
                <a:lnTo>
                  <a:pt x="4038" y="5297"/>
                </a:lnTo>
                <a:lnTo>
                  <a:pt x="4077" y="5244"/>
                </a:lnTo>
                <a:lnTo>
                  <a:pt x="4109" y="5187"/>
                </a:lnTo>
                <a:lnTo>
                  <a:pt x="4133" y="5125"/>
                </a:lnTo>
                <a:lnTo>
                  <a:pt x="4149" y="5061"/>
                </a:lnTo>
                <a:lnTo>
                  <a:pt x="4154" y="4991"/>
                </a:lnTo>
                <a:lnTo>
                  <a:pt x="4154" y="4158"/>
                </a:lnTo>
                <a:lnTo>
                  <a:pt x="4163" y="4153"/>
                </a:lnTo>
                <a:lnTo>
                  <a:pt x="4569" y="3468"/>
                </a:lnTo>
                <a:lnTo>
                  <a:pt x="4569" y="4991"/>
                </a:lnTo>
                <a:lnTo>
                  <a:pt x="4563" y="5087"/>
                </a:lnTo>
                <a:lnTo>
                  <a:pt x="4547" y="5180"/>
                </a:lnTo>
                <a:lnTo>
                  <a:pt x="4524" y="5269"/>
                </a:lnTo>
                <a:lnTo>
                  <a:pt x="4490" y="5354"/>
                </a:lnTo>
                <a:lnTo>
                  <a:pt x="4448" y="5436"/>
                </a:lnTo>
                <a:lnTo>
                  <a:pt x="4398" y="5511"/>
                </a:lnTo>
                <a:lnTo>
                  <a:pt x="4341" y="5580"/>
                </a:lnTo>
                <a:lnTo>
                  <a:pt x="4277" y="5644"/>
                </a:lnTo>
                <a:lnTo>
                  <a:pt x="4207" y="5701"/>
                </a:lnTo>
                <a:lnTo>
                  <a:pt x="4131" y="5751"/>
                </a:lnTo>
                <a:lnTo>
                  <a:pt x="4051" y="5794"/>
                </a:lnTo>
                <a:lnTo>
                  <a:pt x="3965" y="5828"/>
                </a:lnTo>
                <a:lnTo>
                  <a:pt x="3876" y="5852"/>
                </a:lnTo>
                <a:lnTo>
                  <a:pt x="3784" y="5867"/>
                </a:lnTo>
                <a:lnTo>
                  <a:pt x="3688" y="5872"/>
                </a:lnTo>
                <a:lnTo>
                  <a:pt x="881" y="5872"/>
                </a:lnTo>
                <a:lnTo>
                  <a:pt x="785" y="5867"/>
                </a:lnTo>
                <a:lnTo>
                  <a:pt x="693" y="5852"/>
                </a:lnTo>
                <a:lnTo>
                  <a:pt x="604" y="5828"/>
                </a:lnTo>
                <a:lnTo>
                  <a:pt x="518" y="5794"/>
                </a:lnTo>
                <a:lnTo>
                  <a:pt x="438" y="5751"/>
                </a:lnTo>
                <a:lnTo>
                  <a:pt x="361" y="5701"/>
                </a:lnTo>
                <a:lnTo>
                  <a:pt x="292" y="5644"/>
                </a:lnTo>
                <a:lnTo>
                  <a:pt x="228" y="5580"/>
                </a:lnTo>
                <a:lnTo>
                  <a:pt x="171" y="5511"/>
                </a:lnTo>
                <a:lnTo>
                  <a:pt x="121" y="5436"/>
                </a:lnTo>
                <a:lnTo>
                  <a:pt x="79" y="5354"/>
                </a:lnTo>
                <a:lnTo>
                  <a:pt x="46" y="5269"/>
                </a:lnTo>
                <a:lnTo>
                  <a:pt x="22" y="5180"/>
                </a:lnTo>
                <a:lnTo>
                  <a:pt x="6" y="5087"/>
                </a:lnTo>
                <a:lnTo>
                  <a:pt x="0" y="4991"/>
                </a:lnTo>
                <a:lnTo>
                  <a:pt x="0" y="881"/>
                </a:lnTo>
                <a:lnTo>
                  <a:pt x="6" y="785"/>
                </a:lnTo>
                <a:lnTo>
                  <a:pt x="22" y="692"/>
                </a:lnTo>
                <a:lnTo>
                  <a:pt x="46" y="603"/>
                </a:lnTo>
                <a:lnTo>
                  <a:pt x="79" y="518"/>
                </a:lnTo>
                <a:lnTo>
                  <a:pt x="121" y="438"/>
                </a:lnTo>
                <a:lnTo>
                  <a:pt x="171" y="361"/>
                </a:lnTo>
                <a:lnTo>
                  <a:pt x="228" y="292"/>
                </a:lnTo>
                <a:lnTo>
                  <a:pt x="292" y="228"/>
                </a:lnTo>
                <a:lnTo>
                  <a:pt x="361" y="171"/>
                </a:lnTo>
                <a:lnTo>
                  <a:pt x="438" y="121"/>
                </a:lnTo>
                <a:lnTo>
                  <a:pt x="518" y="78"/>
                </a:lnTo>
                <a:lnTo>
                  <a:pt x="604" y="46"/>
                </a:lnTo>
                <a:lnTo>
                  <a:pt x="693" y="21"/>
                </a:lnTo>
                <a:lnTo>
                  <a:pt x="785" y="5"/>
                </a:lnTo>
                <a:lnTo>
                  <a:pt x="881" y="0"/>
                </a:lnTo>
                <a:close/>
              </a:path>
            </a:pathLst>
          </a:custGeom>
          <a:solidFill>
            <a:srgbClr val="58595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133600" y="1066800"/>
            <a:ext cx="1628515" cy="461330"/>
            <a:chOff x="1223850" y="2096541"/>
            <a:chExt cx="2974975" cy="461330"/>
          </a:xfrm>
          <a:solidFill>
            <a:schemeClr val="accent1"/>
          </a:solidFill>
        </p:grpSpPr>
        <p:sp>
          <p:nvSpPr>
            <p:cNvPr id="28" name="Rounded Rectangle 55"/>
            <p:cNvSpPr/>
            <p:nvPr/>
          </p:nvSpPr>
          <p:spPr>
            <a:xfrm>
              <a:off x="1223850" y="2096541"/>
              <a:ext cx="2974975" cy="461330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77464" y="2121625"/>
              <a:ext cx="2805514" cy="38472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900" b="1" dirty="0">
                  <a:solidFill>
                    <a:schemeClr val="bg1"/>
                  </a:solidFill>
                </a:rPr>
                <a:t>PBF Ed Score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905000" y="1828800"/>
            <a:ext cx="174728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B050"/>
                </a:solidFill>
              </a:rPr>
              <a:t>High</a:t>
            </a:r>
          </a:p>
          <a:p>
            <a:pPr algn="ctr"/>
            <a:endParaRPr lang="en-US" b="1" dirty="0"/>
          </a:p>
          <a:p>
            <a:pPr algn="ctr"/>
            <a:endParaRPr lang="en-US" sz="600" b="1" dirty="0"/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High</a:t>
            </a:r>
          </a:p>
          <a:p>
            <a:pPr algn="ctr"/>
            <a:endParaRPr lang="en-US" b="1" dirty="0"/>
          </a:p>
          <a:p>
            <a:pPr algn="ctr"/>
            <a:endParaRPr lang="en-US" sz="1200" b="1" dirty="0"/>
          </a:p>
          <a:p>
            <a:pPr algn="ctr"/>
            <a:r>
              <a:rPr lang="en-US" sz="2000" b="1" dirty="0">
                <a:solidFill>
                  <a:schemeClr val="accent5"/>
                </a:solidFill>
              </a:rPr>
              <a:t>Medium</a:t>
            </a:r>
          </a:p>
          <a:p>
            <a:pPr algn="ctr"/>
            <a:endParaRPr lang="en-US" sz="800" b="1" dirty="0"/>
          </a:p>
          <a:p>
            <a:pPr algn="ctr"/>
            <a:endParaRPr lang="en-US" sz="800" b="1" dirty="0"/>
          </a:p>
          <a:p>
            <a:pPr algn="ctr"/>
            <a:endParaRPr lang="en-US" sz="800" b="1" dirty="0"/>
          </a:p>
          <a:p>
            <a:pPr algn="ctr"/>
            <a:r>
              <a:rPr lang="en-US" sz="2000" b="1" dirty="0">
                <a:solidFill>
                  <a:schemeClr val="accent5"/>
                </a:solidFill>
              </a:rPr>
              <a:t>Medium</a:t>
            </a:r>
          </a:p>
          <a:p>
            <a:pPr algn="ctr"/>
            <a:endParaRPr lang="en-US" sz="800" b="1" dirty="0"/>
          </a:p>
          <a:p>
            <a:pPr algn="ctr"/>
            <a:endParaRPr lang="en-US" sz="800" b="1" dirty="0"/>
          </a:p>
          <a:p>
            <a:pPr algn="ctr"/>
            <a:endParaRPr lang="en-US" sz="600" b="1" dirty="0"/>
          </a:p>
          <a:p>
            <a:pPr algn="ctr"/>
            <a:endParaRPr lang="en-US" sz="600" b="1" dirty="0"/>
          </a:p>
          <a:p>
            <a:pPr algn="ctr"/>
            <a:endParaRPr lang="en-US" sz="600" b="1" dirty="0"/>
          </a:p>
          <a:p>
            <a:pPr algn="ctr"/>
            <a:r>
              <a:rPr lang="en-US" sz="2000" b="1" dirty="0">
                <a:solidFill>
                  <a:schemeClr val="accent5"/>
                </a:solidFill>
              </a:rPr>
              <a:t>Medium</a:t>
            </a:r>
          </a:p>
          <a:p>
            <a:pPr algn="ctr"/>
            <a:endParaRPr lang="en-US" b="1" dirty="0"/>
          </a:p>
          <a:p>
            <a:pPr algn="ctr"/>
            <a:endParaRPr lang="en-US" sz="600" b="1" dirty="0"/>
          </a:p>
          <a:p>
            <a:pPr algn="ctr"/>
            <a:endParaRPr lang="en-US" sz="600" b="1" dirty="0"/>
          </a:p>
          <a:p>
            <a:pPr algn="ctr"/>
            <a:endParaRPr lang="en-US" sz="800" b="1" dirty="0"/>
          </a:p>
          <a:p>
            <a:pPr algn="ctr"/>
            <a:endParaRPr lang="en-US" sz="800" b="1" dirty="0"/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Low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5029200" y="1062670"/>
            <a:ext cx="2667000" cy="461330"/>
            <a:chOff x="1223850" y="2096541"/>
            <a:chExt cx="3331145" cy="461330"/>
          </a:xfrm>
        </p:grpSpPr>
        <p:sp>
          <p:nvSpPr>
            <p:cNvPr id="32" name="Rounded Rectangle 55"/>
            <p:cNvSpPr/>
            <p:nvPr/>
          </p:nvSpPr>
          <p:spPr>
            <a:xfrm>
              <a:off x="1223850" y="2096541"/>
              <a:ext cx="2974975" cy="461330"/>
            </a:xfrm>
            <a:prstGeom prst="roundRect">
              <a:avLst/>
            </a:prstGeom>
            <a:solidFill>
              <a:srgbClr val="58595B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377465" y="2169020"/>
              <a:ext cx="317753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b="1" dirty="0">
                  <a:solidFill>
                    <a:schemeClr val="bg1"/>
                  </a:solidFill>
                </a:rPr>
                <a:t>Recommendations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038600" y="1701225"/>
            <a:ext cx="48768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Introduce satisfaction surveys to measure opinions and make management decisions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38600" y="2557046"/>
            <a:ext cx="4876800" cy="33855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Put in place more long-term plans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038600" y="3242846"/>
            <a:ext cx="4876800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Decentralize payments, create secondary contracts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038600" y="3733800"/>
            <a:ext cx="4876800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Remove conflict of interest (DCE/ICE verification), reevaluate bonus structure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038600" y="4419600"/>
            <a:ext cx="4876800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Set up national technical management unit to ensure government regulation of M&amp;E system and develop public-private partnership at the provincial-level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038600" y="5334000"/>
            <a:ext cx="4876800" cy="132343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Separate verification and validation roles (ADIS); ADIS should not play permanent role; revamp M&amp;E tools; ensure monthly data collection and analysis; use monthly data for school performance verification; conduct refresher trainings</a:t>
            </a:r>
          </a:p>
        </p:txBody>
      </p:sp>
      <p:sp>
        <p:nvSpPr>
          <p:cNvPr id="26" name="Freeform 44"/>
          <p:cNvSpPr>
            <a:spLocks noEditPoints="1"/>
          </p:cNvSpPr>
          <p:nvPr/>
        </p:nvSpPr>
        <p:spPr bwMode="auto">
          <a:xfrm>
            <a:off x="609600" y="4636204"/>
            <a:ext cx="777240" cy="822960"/>
          </a:xfrm>
          <a:custGeom>
            <a:avLst/>
            <a:gdLst>
              <a:gd name="T0" fmla="*/ 691 w 733"/>
              <a:gd name="T1" fmla="*/ 557 h 632"/>
              <a:gd name="T2" fmla="*/ 701 w 733"/>
              <a:gd name="T3" fmla="*/ 378 h 632"/>
              <a:gd name="T4" fmla="*/ 505 w 733"/>
              <a:gd name="T5" fmla="*/ 342 h 632"/>
              <a:gd name="T6" fmla="*/ 515 w 733"/>
              <a:gd name="T7" fmla="*/ 245 h 632"/>
              <a:gd name="T8" fmla="*/ 498 w 733"/>
              <a:gd name="T9" fmla="*/ 234 h 632"/>
              <a:gd name="T10" fmla="*/ 489 w 733"/>
              <a:gd name="T11" fmla="*/ 202 h 632"/>
              <a:gd name="T12" fmla="*/ 471 w 733"/>
              <a:gd name="T13" fmla="*/ 174 h 632"/>
              <a:gd name="T14" fmla="*/ 449 w 733"/>
              <a:gd name="T15" fmla="*/ 151 h 632"/>
              <a:gd name="T16" fmla="*/ 420 w 733"/>
              <a:gd name="T17" fmla="*/ 133 h 632"/>
              <a:gd name="T18" fmla="*/ 389 w 733"/>
              <a:gd name="T19" fmla="*/ 124 h 632"/>
              <a:gd name="T20" fmla="*/ 389 w 733"/>
              <a:gd name="T21" fmla="*/ 122 h 632"/>
              <a:gd name="T22" fmla="*/ 382 w 733"/>
              <a:gd name="T23" fmla="*/ 106 h 632"/>
              <a:gd name="T24" fmla="*/ 371 w 733"/>
              <a:gd name="T25" fmla="*/ 42 h 632"/>
              <a:gd name="T26" fmla="*/ 362 w 733"/>
              <a:gd name="T27" fmla="*/ 42 h 632"/>
              <a:gd name="T28" fmla="*/ 352 w 733"/>
              <a:gd name="T29" fmla="*/ 106 h 632"/>
              <a:gd name="T30" fmla="*/ 345 w 733"/>
              <a:gd name="T31" fmla="*/ 122 h 632"/>
              <a:gd name="T32" fmla="*/ 345 w 733"/>
              <a:gd name="T33" fmla="*/ 124 h 632"/>
              <a:gd name="T34" fmla="*/ 315 w 733"/>
              <a:gd name="T35" fmla="*/ 133 h 632"/>
              <a:gd name="T36" fmla="*/ 289 w 733"/>
              <a:gd name="T37" fmla="*/ 147 h 632"/>
              <a:gd name="T38" fmla="*/ 267 w 733"/>
              <a:gd name="T39" fmla="*/ 168 h 632"/>
              <a:gd name="T40" fmla="*/ 249 w 733"/>
              <a:gd name="T41" fmla="*/ 193 h 632"/>
              <a:gd name="T42" fmla="*/ 238 w 733"/>
              <a:gd name="T43" fmla="*/ 222 h 632"/>
              <a:gd name="T44" fmla="*/ 325 w 733"/>
              <a:gd name="T45" fmla="*/ 233 h 632"/>
              <a:gd name="T46" fmla="*/ 331 w 733"/>
              <a:gd name="T47" fmla="*/ 236 h 632"/>
              <a:gd name="T48" fmla="*/ 331 w 733"/>
              <a:gd name="T49" fmla="*/ 241 h 632"/>
              <a:gd name="T50" fmla="*/ 325 w 733"/>
              <a:gd name="T51" fmla="*/ 245 h 632"/>
              <a:gd name="T52" fmla="*/ 229 w 733"/>
              <a:gd name="T53" fmla="*/ 275 h 632"/>
              <a:gd name="T54" fmla="*/ 33 w 733"/>
              <a:gd name="T55" fmla="*/ 377 h 632"/>
              <a:gd name="T56" fmla="*/ 42 w 733"/>
              <a:gd name="T57" fmla="*/ 557 h 632"/>
              <a:gd name="T58" fmla="*/ 0 w 733"/>
              <a:gd name="T59" fmla="*/ 592 h 632"/>
              <a:gd name="T60" fmla="*/ 733 w 733"/>
              <a:gd name="T61" fmla="*/ 592 h 632"/>
              <a:gd name="T62" fmla="*/ 452 w 733"/>
              <a:gd name="T63" fmla="*/ 282 h 632"/>
              <a:gd name="T64" fmla="*/ 418 w 733"/>
              <a:gd name="T65" fmla="*/ 282 h 632"/>
              <a:gd name="T66" fmla="*/ 386 w 733"/>
              <a:gd name="T67" fmla="*/ 331 h 632"/>
              <a:gd name="T68" fmla="*/ 281 w 733"/>
              <a:gd name="T69" fmla="*/ 282 h 632"/>
              <a:gd name="T70" fmla="*/ 281 w 733"/>
              <a:gd name="T71" fmla="*/ 331 h 632"/>
              <a:gd name="T72" fmla="*/ 91 w 733"/>
              <a:gd name="T73" fmla="*/ 568 h 632"/>
              <a:gd name="T74" fmla="*/ 125 w 733"/>
              <a:gd name="T75" fmla="*/ 568 h 632"/>
              <a:gd name="T76" fmla="*/ 91 w 733"/>
              <a:gd name="T77" fmla="*/ 427 h 632"/>
              <a:gd name="T78" fmla="*/ 193 w 733"/>
              <a:gd name="T79" fmla="*/ 568 h 632"/>
              <a:gd name="T80" fmla="*/ 193 w 733"/>
              <a:gd name="T81" fmla="*/ 519 h 632"/>
              <a:gd name="T82" fmla="*/ 160 w 733"/>
              <a:gd name="T83" fmla="*/ 476 h 632"/>
              <a:gd name="T84" fmla="*/ 193 w 733"/>
              <a:gd name="T85" fmla="*/ 476 h 632"/>
              <a:gd name="T86" fmla="*/ 482 w 733"/>
              <a:gd name="T87" fmla="*/ 592 h 632"/>
              <a:gd name="T88" fmla="*/ 415 w 733"/>
              <a:gd name="T89" fmla="*/ 447 h 632"/>
              <a:gd name="T90" fmla="*/ 384 w 733"/>
              <a:gd name="T91" fmla="*/ 447 h 632"/>
              <a:gd name="T92" fmla="*/ 319 w 733"/>
              <a:gd name="T93" fmla="*/ 592 h 632"/>
              <a:gd name="T94" fmla="*/ 285 w 733"/>
              <a:gd name="T95" fmla="*/ 592 h 632"/>
              <a:gd name="T96" fmla="*/ 229 w 733"/>
              <a:gd name="T97" fmla="*/ 447 h 632"/>
              <a:gd name="T98" fmla="*/ 505 w 733"/>
              <a:gd name="T99" fmla="*/ 420 h 632"/>
              <a:gd name="T100" fmla="*/ 541 w 733"/>
              <a:gd name="T101" fmla="*/ 568 h 632"/>
              <a:gd name="T102" fmla="*/ 574 w 733"/>
              <a:gd name="T103" fmla="*/ 568 h 632"/>
              <a:gd name="T104" fmla="*/ 541 w 733"/>
              <a:gd name="T105" fmla="*/ 427 h 632"/>
              <a:gd name="T106" fmla="*/ 643 w 733"/>
              <a:gd name="T107" fmla="*/ 568 h 632"/>
              <a:gd name="T108" fmla="*/ 643 w 733"/>
              <a:gd name="T109" fmla="*/ 519 h 632"/>
              <a:gd name="T110" fmla="*/ 609 w 733"/>
              <a:gd name="T111" fmla="*/ 476 h 632"/>
              <a:gd name="T112" fmla="*/ 643 w 733"/>
              <a:gd name="T113" fmla="*/ 476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33" h="632">
                <a:moveTo>
                  <a:pt x="714" y="592"/>
                </a:moveTo>
                <a:lnTo>
                  <a:pt x="714" y="557"/>
                </a:lnTo>
                <a:lnTo>
                  <a:pt x="691" y="557"/>
                </a:lnTo>
                <a:lnTo>
                  <a:pt x="691" y="406"/>
                </a:lnTo>
                <a:lnTo>
                  <a:pt x="701" y="406"/>
                </a:lnTo>
                <a:lnTo>
                  <a:pt x="701" y="378"/>
                </a:lnTo>
                <a:lnTo>
                  <a:pt x="691" y="378"/>
                </a:lnTo>
                <a:lnTo>
                  <a:pt x="691" y="377"/>
                </a:lnTo>
                <a:lnTo>
                  <a:pt x="505" y="342"/>
                </a:lnTo>
                <a:lnTo>
                  <a:pt x="505" y="275"/>
                </a:lnTo>
                <a:lnTo>
                  <a:pt x="515" y="275"/>
                </a:lnTo>
                <a:lnTo>
                  <a:pt x="515" y="245"/>
                </a:lnTo>
                <a:lnTo>
                  <a:pt x="499" y="245"/>
                </a:lnTo>
                <a:lnTo>
                  <a:pt x="499" y="245"/>
                </a:lnTo>
                <a:lnTo>
                  <a:pt x="498" y="234"/>
                </a:lnTo>
                <a:lnTo>
                  <a:pt x="496" y="223"/>
                </a:lnTo>
                <a:lnTo>
                  <a:pt x="493" y="213"/>
                </a:lnTo>
                <a:lnTo>
                  <a:pt x="489" y="202"/>
                </a:lnTo>
                <a:lnTo>
                  <a:pt x="484" y="192"/>
                </a:lnTo>
                <a:lnTo>
                  <a:pt x="478" y="183"/>
                </a:lnTo>
                <a:lnTo>
                  <a:pt x="471" y="174"/>
                </a:lnTo>
                <a:lnTo>
                  <a:pt x="464" y="166"/>
                </a:lnTo>
                <a:lnTo>
                  <a:pt x="457" y="158"/>
                </a:lnTo>
                <a:lnTo>
                  <a:pt x="449" y="151"/>
                </a:lnTo>
                <a:lnTo>
                  <a:pt x="440" y="144"/>
                </a:lnTo>
                <a:lnTo>
                  <a:pt x="431" y="138"/>
                </a:lnTo>
                <a:lnTo>
                  <a:pt x="420" y="133"/>
                </a:lnTo>
                <a:lnTo>
                  <a:pt x="410" y="129"/>
                </a:lnTo>
                <a:lnTo>
                  <a:pt x="400" y="126"/>
                </a:lnTo>
                <a:lnTo>
                  <a:pt x="389" y="124"/>
                </a:lnTo>
                <a:lnTo>
                  <a:pt x="389" y="124"/>
                </a:lnTo>
                <a:lnTo>
                  <a:pt x="389" y="122"/>
                </a:lnTo>
                <a:lnTo>
                  <a:pt x="389" y="122"/>
                </a:lnTo>
                <a:lnTo>
                  <a:pt x="388" y="116"/>
                </a:lnTo>
                <a:lnTo>
                  <a:pt x="386" y="111"/>
                </a:lnTo>
                <a:lnTo>
                  <a:pt x="382" y="106"/>
                </a:lnTo>
                <a:lnTo>
                  <a:pt x="377" y="103"/>
                </a:lnTo>
                <a:lnTo>
                  <a:pt x="377" y="103"/>
                </a:lnTo>
                <a:lnTo>
                  <a:pt x="371" y="42"/>
                </a:lnTo>
                <a:lnTo>
                  <a:pt x="366" y="0"/>
                </a:lnTo>
                <a:lnTo>
                  <a:pt x="366" y="0"/>
                </a:lnTo>
                <a:lnTo>
                  <a:pt x="362" y="42"/>
                </a:lnTo>
                <a:lnTo>
                  <a:pt x="357" y="103"/>
                </a:lnTo>
                <a:lnTo>
                  <a:pt x="357" y="103"/>
                </a:lnTo>
                <a:lnTo>
                  <a:pt x="352" y="106"/>
                </a:lnTo>
                <a:lnTo>
                  <a:pt x="348" y="111"/>
                </a:lnTo>
                <a:lnTo>
                  <a:pt x="346" y="116"/>
                </a:lnTo>
                <a:lnTo>
                  <a:pt x="345" y="122"/>
                </a:lnTo>
                <a:lnTo>
                  <a:pt x="345" y="122"/>
                </a:lnTo>
                <a:lnTo>
                  <a:pt x="345" y="124"/>
                </a:lnTo>
                <a:lnTo>
                  <a:pt x="345" y="124"/>
                </a:lnTo>
                <a:lnTo>
                  <a:pt x="335" y="126"/>
                </a:lnTo>
                <a:lnTo>
                  <a:pt x="325" y="129"/>
                </a:lnTo>
                <a:lnTo>
                  <a:pt x="315" y="133"/>
                </a:lnTo>
                <a:lnTo>
                  <a:pt x="306" y="137"/>
                </a:lnTo>
                <a:lnTo>
                  <a:pt x="297" y="142"/>
                </a:lnTo>
                <a:lnTo>
                  <a:pt x="289" y="147"/>
                </a:lnTo>
                <a:lnTo>
                  <a:pt x="281" y="154"/>
                </a:lnTo>
                <a:lnTo>
                  <a:pt x="274" y="161"/>
                </a:lnTo>
                <a:lnTo>
                  <a:pt x="267" y="168"/>
                </a:lnTo>
                <a:lnTo>
                  <a:pt x="260" y="176"/>
                </a:lnTo>
                <a:lnTo>
                  <a:pt x="254" y="184"/>
                </a:lnTo>
                <a:lnTo>
                  <a:pt x="249" y="193"/>
                </a:lnTo>
                <a:lnTo>
                  <a:pt x="245" y="202"/>
                </a:lnTo>
                <a:lnTo>
                  <a:pt x="241" y="213"/>
                </a:lnTo>
                <a:lnTo>
                  <a:pt x="238" y="222"/>
                </a:lnTo>
                <a:lnTo>
                  <a:pt x="236" y="233"/>
                </a:lnTo>
                <a:lnTo>
                  <a:pt x="325" y="233"/>
                </a:lnTo>
                <a:lnTo>
                  <a:pt x="325" y="233"/>
                </a:lnTo>
                <a:lnTo>
                  <a:pt x="327" y="233"/>
                </a:lnTo>
                <a:lnTo>
                  <a:pt x="329" y="234"/>
                </a:lnTo>
                <a:lnTo>
                  <a:pt x="331" y="236"/>
                </a:lnTo>
                <a:lnTo>
                  <a:pt x="331" y="239"/>
                </a:lnTo>
                <a:lnTo>
                  <a:pt x="331" y="239"/>
                </a:lnTo>
                <a:lnTo>
                  <a:pt x="331" y="241"/>
                </a:lnTo>
                <a:lnTo>
                  <a:pt x="330" y="243"/>
                </a:lnTo>
                <a:lnTo>
                  <a:pt x="328" y="245"/>
                </a:lnTo>
                <a:lnTo>
                  <a:pt x="325" y="245"/>
                </a:lnTo>
                <a:lnTo>
                  <a:pt x="219" y="245"/>
                </a:lnTo>
                <a:lnTo>
                  <a:pt x="219" y="275"/>
                </a:lnTo>
                <a:lnTo>
                  <a:pt x="229" y="275"/>
                </a:lnTo>
                <a:lnTo>
                  <a:pt x="229" y="342"/>
                </a:lnTo>
                <a:lnTo>
                  <a:pt x="43" y="377"/>
                </a:lnTo>
                <a:lnTo>
                  <a:pt x="33" y="377"/>
                </a:lnTo>
                <a:lnTo>
                  <a:pt x="33" y="406"/>
                </a:lnTo>
                <a:lnTo>
                  <a:pt x="42" y="406"/>
                </a:lnTo>
                <a:lnTo>
                  <a:pt x="42" y="557"/>
                </a:lnTo>
                <a:lnTo>
                  <a:pt x="20" y="557"/>
                </a:lnTo>
                <a:lnTo>
                  <a:pt x="20" y="592"/>
                </a:lnTo>
                <a:lnTo>
                  <a:pt x="0" y="592"/>
                </a:lnTo>
                <a:lnTo>
                  <a:pt x="0" y="632"/>
                </a:lnTo>
                <a:lnTo>
                  <a:pt x="733" y="632"/>
                </a:lnTo>
                <a:lnTo>
                  <a:pt x="733" y="592"/>
                </a:lnTo>
                <a:lnTo>
                  <a:pt x="714" y="592"/>
                </a:lnTo>
                <a:close/>
                <a:moveTo>
                  <a:pt x="418" y="282"/>
                </a:moveTo>
                <a:lnTo>
                  <a:pt x="452" y="282"/>
                </a:lnTo>
                <a:lnTo>
                  <a:pt x="452" y="331"/>
                </a:lnTo>
                <a:lnTo>
                  <a:pt x="418" y="331"/>
                </a:lnTo>
                <a:lnTo>
                  <a:pt x="418" y="282"/>
                </a:lnTo>
                <a:close/>
                <a:moveTo>
                  <a:pt x="352" y="282"/>
                </a:moveTo>
                <a:lnTo>
                  <a:pt x="386" y="282"/>
                </a:lnTo>
                <a:lnTo>
                  <a:pt x="386" y="331"/>
                </a:lnTo>
                <a:lnTo>
                  <a:pt x="352" y="331"/>
                </a:lnTo>
                <a:lnTo>
                  <a:pt x="352" y="282"/>
                </a:lnTo>
                <a:close/>
                <a:moveTo>
                  <a:pt x="281" y="282"/>
                </a:moveTo>
                <a:lnTo>
                  <a:pt x="315" y="282"/>
                </a:lnTo>
                <a:lnTo>
                  <a:pt x="315" y="331"/>
                </a:lnTo>
                <a:lnTo>
                  <a:pt x="281" y="331"/>
                </a:lnTo>
                <a:lnTo>
                  <a:pt x="281" y="282"/>
                </a:lnTo>
                <a:close/>
                <a:moveTo>
                  <a:pt x="125" y="568"/>
                </a:moveTo>
                <a:lnTo>
                  <a:pt x="91" y="568"/>
                </a:lnTo>
                <a:lnTo>
                  <a:pt x="91" y="519"/>
                </a:lnTo>
                <a:lnTo>
                  <a:pt x="125" y="519"/>
                </a:lnTo>
                <a:lnTo>
                  <a:pt x="125" y="568"/>
                </a:lnTo>
                <a:close/>
                <a:moveTo>
                  <a:pt x="125" y="476"/>
                </a:moveTo>
                <a:lnTo>
                  <a:pt x="91" y="476"/>
                </a:lnTo>
                <a:lnTo>
                  <a:pt x="91" y="427"/>
                </a:lnTo>
                <a:lnTo>
                  <a:pt x="125" y="427"/>
                </a:lnTo>
                <a:lnTo>
                  <a:pt x="125" y="476"/>
                </a:lnTo>
                <a:close/>
                <a:moveTo>
                  <a:pt x="193" y="568"/>
                </a:moveTo>
                <a:lnTo>
                  <a:pt x="160" y="568"/>
                </a:lnTo>
                <a:lnTo>
                  <a:pt x="160" y="519"/>
                </a:lnTo>
                <a:lnTo>
                  <a:pt x="193" y="519"/>
                </a:lnTo>
                <a:lnTo>
                  <a:pt x="193" y="568"/>
                </a:lnTo>
                <a:close/>
                <a:moveTo>
                  <a:pt x="193" y="476"/>
                </a:moveTo>
                <a:lnTo>
                  <a:pt x="160" y="476"/>
                </a:lnTo>
                <a:lnTo>
                  <a:pt x="160" y="427"/>
                </a:lnTo>
                <a:lnTo>
                  <a:pt x="193" y="427"/>
                </a:lnTo>
                <a:lnTo>
                  <a:pt x="193" y="476"/>
                </a:lnTo>
                <a:close/>
                <a:moveTo>
                  <a:pt x="505" y="447"/>
                </a:moveTo>
                <a:lnTo>
                  <a:pt x="482" y="447"/>
                </a:lnTo>
                <a:lnTo>
                  <a:pt x="482" y="592"/>
                </a:lnTo>
                <a:lnTo>
                  <a:pt x="449" y="592"/>
                </a:lnTo>
                <a:lnTo>
                  <a:pt x="449" y="447"/>
                </a:lnTo>
                <a:lnTo>
                  <a:pt x="415" y="447"/>
                </a:lnTo>
                <a:lnTo>
                  <a:pt x="415" y="592"/>
                </a:lnTo>
                <a:lnTo>
                  <a:pt x="384" y="592"/>
                </a:lnTo>
                <a:lnTo>
                  <a:pt x="384" y="447"/>
                </a:lnTo>
                <a:lnTo>
                  <a:pt x="350" y="447"/>
                </a:lnTo>
                <a:lnTo>
                  <a:pt x="350" y="592"/>
                </a:lnTo>
                <a:lnTo>
                  <a:pt x="319" y="592"/>
                </a:lnTo>
                <a:lnTo>
                  <a:pt x="319" y="447"/>
                </a:lnTo>
                <a:lnTo>
                  <a:pt x="285" y="447"/>
                </a:lnTo>
                <a:lnTo>
                  <a:pt x="285" y="592"/>
                </a:lnTo>
                <a:lnTo>
                  <a:pt x="252" y="592"/>
                </a:lnTo>
                <a:lnTo>
                  <a:pt x="252" y="447"/>
                </a:lnTo>
                <a:lnTo>
                  <a:pt x="229" y="447"/>
                </a:lnTo>
                <a:lnTo>
                  <a:pt x="229" y="420"/>
                </a:lnTo>
                <a:lnTo>
                  <a:pt x="366" y="373"/>
                </a:lnTo>
                <a:lnTo>
                  <a:pt x="505" y="420"/>
                </a:lnTo>
                <a:lnTo>
                  <a:pt x="505" y="447"/>
                </a:lnTo>
                <a:close/>
                <a:moveTo>
                  <a:pt x="574" y="568"/>
                </a:moveTo>
                <a:lnTo>
                  <a:pt x="541" y="568"/>
                </a:lnTo>
                <a:lnTo>
                  <a:pt x="541" y="519"/>
                </a:lnTo>
                <a:lnTo>
                  <a:pt x="574" y="519"/>
                </a:lnTo>
                <a:lnTo>
                  <a:pt x="574" y="568"/>
                </a:lnTo>
                <a:close/>
                <a:moveTo>
                  <a:pt x="574" y="476"/>
                </a:moveTo>
                <a:lnTo>
                  <a:pt x="541" y="476"/>
                </a:lnTo>
                <a:lnTo>
                  <a:pt x="541" y="427"/>
                </a:lnTo>
                <a:lnTo>
                  <a:pt x="574" y="427"/>
                </a:lnTo>
                <a:lnTo>
                  <a:pt x="574" y="476"/>
                </a:lnTo>
                <a:close/>
                <a:moveTo>
                  <a:pt x="643" y="568"/>
                </a:moveTo>
                <a:lnTo>
                  <a:pt x="609" y="568"/>
                </a:lnTo>
                <a:lnTo>
                  <a:pt x="609" y="519"/>
                </a:lnTo>
                <a:lnTo>
                  <a:pt x="643" y="519"/>
                </a:lnTo>
                <a:lnTo>
                  <a:pt x="643" y="568"/>
                </a:lnTo>
                <a:close/>
                <a:moveTo>
                  <a:pt x="643" y="476"/>
                </a:moveTo>
                <a:lnTo>
                  <a:pt x="609" y="476"/>
                </a:lnTo>
                <a:lnTo>
                  <a:pt x="609" y="427"/>
                </a:lnTo>
                <a:lnTo>
                  <a:pt x="643" y="427"/>
                </a:lnTo>
                <a:lnTo>
                  <a:pt x="643" y="4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0"/>
          <p:cNvSpPr>
            <a:spLocks/>
          </p:cNvSpPr>
          <p:nvPr/>
        </p:nvSpPr>
        <p:spPr bwMode="auto">
          <a:xfrm>
            <a:off x="600181" y="1600200"/>
            <a:ext cx="777240" cy="685800"/>
          </a:xfrm>
          <a:custGeom>
            <a:avLst/>
            <a:gdLst>
              <a:gd name="T0" fmla="*/ 344 w 466"/>
              <a:gd name="T1" fmla="*/ 325 h 446"/>
              <a:gd name="T2" fmla="*/ 307 w 466"/>
              <a:gd name="T3" fmla="*/ 303 h 446"/>
              <a:gd name="T4" fmla="*/ 294 w 466"/>
              <a:gd name="T5" fmla="*/ 289 h 446"/>
              <a:gd name="T6" fmla="*/ 287 w 466"/>
              <a:gd name="T7" fmla="*/ 272 h 446"/>
              <a:gd name="T8" fmla="*/ 284 w 466"/>
              <a:gd name="T9" fmla="*/ 252 h 446"/>
              <a:gd name="T10" fmla="*/ 291 w 466"/>
              <a:gd name="T11" fmla="*/ 233 h 446"/>
              <a:gd name="T12" fmla="*/ 304 w 466"/>
              <a:gd name="T13" fmla="*/ 216 h 446"/>
              <a:gd name="T14" fmla="*/ 311 w 466"/>
              <a:gd name="T15" fmla="*/ 191 h 446"/>
              <a:gd name="T16" fmla="*/ 323 w 466"/>
              <a:gd name="T17" fmla="*/ 178 h 446"/>
              <a:gd name="T18" fmla="*/ 332 w 466"/>
              <a:gd name="T19" fmla="*/ 162 h 446"/>
              <a:gd name="T20" fmla="*/ 334 w 466"/>
              <a:gd name="T21" fmla="*/ 143 h 446"/>
              <a:gd name="T22" fmla="*/ 330 w 466"/>
              <a:gd name="T23" fmla="*/ 132 h 446"/>
              <a:gd name="T24" fmla="*/ 325 w 466"/>
              <a:gd name="T25" fmla="*/ 128 h 446"/>
              <a:gd name="T26" fmla="*/ 332 w 466"/>
              <a:gd name="T27" fmla="*/ 84 h 446"/>
              <a:gd name="T28" fmla="*/ 327 w 466"/>
              <a:gd name="T29" fmla="*/ 54 h 446"/>
              <a:gd name="T30" fmla="*/ 315 w 466"/>
              <a:gd name="T31" fmla="*/ 33 h 446"/>
              <a:gd name="T32" fmla="*/ 295 w 466"/>
              <a:gd name="T33" fmla="*/ 14 h 446"/>
              <a:gd name="T34" fmla="*/ 262 w 466"/>
              <a:gd name="T35" fmla="*/ 2 h 446"/>
              <a:gd name="T36" fmla="*/ 234 w 466"/>
              <a:gd name="T37" fmla="*/ 0 h 446"/>
              <a:gd name="T38" fmla="*/ 192 w 466"/>
              <a:gd name="T39" fmla="*/ 5 h 446"/>
              <a:gd name="T40" fmla="*/ 165 w 466"/>
              <a:gd name="T41" fmla="*/ 20 h 446"/>
              <a:gd name="T42" fmla="*/ 146 w 466"/>
              <a:gd name="T43" fmla="*/ 40 h 446"/>
              <a:gd name="T44" fmla="*/ 137 w 466"/>
              <a:gd name="T45" fmla="*/ 61 h 446"/>
              <a:gd name="T46" fmla="*/ 135 w 466"/>
              <a:gd name="T47" fmla="*/ 84 h 446"/>
              <a:gd name="T48" fmla="*/ 141 w 466"/>
              <a:gd name="T49" fmla="*/ 128 h 446"/>
              <a:gd name="T50" fmla="*/ 135 w 466"/>
              <a:gd name="T51" fmla="*/ 135 h 446"/>
              <a:gd name="T52" fmla="*/ 132 w 466"/>
              <a:gd name="T53" fmla="*/ 149 h 446"/>
              <a:gd name="T54" fmla="*/ 136 w 466"/>
              <a:gd name="T55" fmla="*/ 170 h 446"/>
              <a:gd name="T56" fmla="*/ 150 w 466"/>
              <a:gd name="T57" fmla="*/ 182 h 446"/>
              <a:gd name="T58" fmla="*/ 155 w 466"/>
              <a:gd name="T59" fmla="*/ 191 h 446"/>
              <a:gd name="T60" fmla="*/ 168 w 466"/>
              <a:gd name="T61" fmla="*/ 223 h 446"/>
              <a:gd name="T62" fmla="*/ 179 w 466"/>
              <a:gd name="T63" fmla="*/ 238 h 446"/>
              <a:gd name="T64" fmla="*/ 182 w 466"/>
              <a:gd name="T65" fmla="*/ 252 h 446"/>
              <a:gd name="T66" fmla="*/ 178 w 466"/>
              <a:gd name="T67" fmla="*/ 278 h 446"/>
              <a:gd name="T68" fmla="*/ 169 w 466"/>
              <a:gd name="T69" fmla="*/ 294 h 446"/>
              <a:gd name="T70" fmla="*/ 153 w 466"/>
              <a:gd name="T71" fmla="*/ 307 h 446"/>
              <a:gd name="T72" fmla="*/ 102 w 466"/>
              <a:gd name="T73" fmla="*/ 333 h 446"/>
              <a:gd name="T74" fmla="*/ 60 w 466"/>
              <a:gd name="T75" fmla="*/ 349 h 446"/>
              <a:gd name="T76" fmla="*/ 16 w 466"/>
              <a:gd name="T77" fmla="*/ 374 h 446"/>
              <a:gd name="T78" fmla="*/ 1 w 466"/>
              <a:gd name="T79" fmla="*/ 391 h 446"/>
              <a:gd name="T80" fmla="*/ 0 w 466"/>
              <a:gd name="T81" fmla="*/ 446 h 446"/>
              <a:gd name="T82" fmla="*/ 466 w 466"/>
              <a:gd name="T83" fmla="*/ 446 h 446"/>
              <a:gd name="T84" fmla="*/ 465 w 466"/>
              <a:gd name="T85" fmla="*/ 391 h 446"/>
              <a:gd name="T86" fmla="*/ 450 w 466"/>
              <a:gd name="T87" fmla="*/ 374 h 446"/>
              <a:gd name="T88" fmla="*/ 406 w 466"/>
              <a:gd name="T89" fmla="*/ 349 h 446"/>
              <a:gd name="T90" fmla="*/ 365 w 466"/>
              <a:gd name="T91" fmla="*/ 333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66" h="446">
                <a:moveTo>
                  <a:pt x="365" y="333"/>
                </a:moveTo>
                <a:lnTo>
                  <a:pt x="365" y="333"/>
                </a:lnTo>
                <a:lnTo>
                  <a:pt x="344" y="325"/>
                </a:lnTo>
                <a:lnTo>
                  <a:pt x="327" y="317"/>
                </a:lnTo>
                <a:lnTo>
                  <a:pt x="313" y="307"/>
                </a:lnTo>
                <a:lnTo>
                  <a:pt x="307" y="303"/>
                </a:lnTo>
                <a:lnTo>
                  <a:pt x="302" y="299"/>
                </a:lnTo>
                <a:lnTo>
                  <a:pt x="298" y="294"/>
                </a:lnTo>
                <a:lnTo>
                  <a:pt x="294" y="289"/>
                </a:lnTo>
                <a:lnTo>
                  <a:pt x="291" y="284"/>
                </a:lnTo>
                <a:lnTo>
                  <a:pt x="289" y="278"/>
                </a:lnTo>
                <a:lnTo>
                  <a:pt x="287" y="272"/>
                </a:lnTo>
                <a:lnTo>
                  <a:pt x="285" y="266"/>
                </a:lnTo>
                <a:lnTo>
                  <a:pt x="284" y="252"/>
                </a:lnTo>
                <a:lnTo>
                  <a:pt x="284" y="252"/>
                </a:lnTo>
                <a:lnTo>
                  <a:pt x="285" y="243"/>
                </a:lnTo>
                <a:lnTo>
                  <a:pt x="288" y="238"/>
                </a:lnTo>
                <a:lnTo>
                  <a:pt x="291" y="233"/>
                </a:lnTo>
                <a:lnTo>
                  <a:pt x="295" y="229"/>
                </a:lnTo>
                <a:lnTo>
                  <a:pt x="300" y="223"/>
                </a:lnTo>
                <a:lnTo>
                  <a:pt x="304" y="216"/>
                </a:lnTo>
                <a:lnTo>
                  <a:pt x="308" y="205"/>
                </a:lnTo>
                <a:lnTo>
                  <a:pt x="311" y="191"/>
                </a:lnTo>
                <a:lnTo>
                  <a:pt x="311" y="191"/>
                </a:lnTo>
                <a:lnTo>
                  <a:pt x="313" y="186"/>
                </a:lnTo>
                <a:lnTo>
                  <a:pt x="316" y="182"/>
                </a:lnTo>
                <a:lnTo>
                  <a:pt x="323" y="178"/>
                </a:lnTo>
                <a:lnTo>
                  <a:pt x="326" y="175"/>
                </a:lnTo>
                <a:lnTo>
                  <a:pt x="330" y="170"/>
                </a:lnTo>
                <a:lnTo>
                  <a:pt x="332" y="162"/>
                </a:lnTo>
                <a:lnTo>
                  <a:pt x="334" y="149"/>
                </a:lnTo>
                <a:lnTo>
                  <a:pt x="334" y="149"/>
                </a:lnTo>
                <a:lnTo>
                  <a:pt x="334" y="143"/>
                </a:lnTo>
                <a:lnTo>
                  <a:pt x="333" y="139"/>
                </a:lnTo>
                <a:lnTo>
                  <a:pt x="331" y="135"/>
                </a:lnTo>
                <a:lnTo>
                  <a:pt x="330" y="132"/>
                </a:lnTo>
                <a:lnTo>
                  <a:pt x="327" y="129"/>
                </a:lnTo>
                <a:lnTo>
                  <a:pt x="325" y="128"/>
                </a:lnTo>
                <a:lnTo>
                  <a:pt x="325" y="128"/>
                </a:lnTo>
                <a:lnTo>
                  <a:pt x="328" y="113"/>
                </a:lnTo>
                <a:lnTo>
                  <a:pt x="332" y="84"/>
                </a:lnTo>
                <a:lnTo>
                  <a:pt x="332" y="84"/>
                </a:lnTo>
                <a:lnTo>
                  <a:pt x="331" y="74"/>
                </a:lnTo>
                <a:lnTo>
                  <a:pt x="329" y="61"/>
                </a:lnTo>
                <a:lnTo>
                  <a:pt x="327" y="54"/>
                </a:lnTo>
                <a:lnTo>
                  <a:pt x="324" y="47"/>
                </a:lnTo>
                <a:lnTo>
                  <a:pt x="320" y="40"/>
                </a:lnTo>
                <a:lnTo>
                  <a:pt x="315" y="33"/>
                </a:lnTo>
                <a:lnTo>
                  <a:pt x="309" y="26"/>
                </a:lnTo>
                <a:lnTo>
                  <a:pt x="303" y="20"/>
                </a:lnTo>
                <a:lnTo>
                  <a:pt x="295" y="14"/>
                </a:lnTo>
                <a:lnTo>
                  <a:pt x="284" y="10"/>
                </a:lnTo>
                <a:lnTo>
                  <a:pt x="274" y="5"/>
                </a:lnTo>
                <a:lnTo>
                  <a:pt x="262" y="2"/>
                </a:lnTo>
                <a:lnTo>
                  <a:pt x="248" y="0"/>
                </a:lnTo>
                <a:lnTo>
                  <a:pt x="234" y="0"/>
                </a:lnTo>
                <a:lnTo>
                  <a:pt x="234" y="0"/>
                </a:lnTo>
                <a:lnTo>
                  <a:pt x="218" y="0"/>
                </a:lnTo>
                <a:lnTo>
                  <a:pt x="204" y="2"/>
                </a:lnTo>
                <a:lnTo>
                  <a:pt x="192" y="5"/>
                </a:lnTo>
                <a:lnTo>
                  <a:pt x="182" y="10"/>
                </a:lnTo>
                <a:lnTo>
                  <a:pt x="173" y="14"/>
                </a:lnTo>
                <a:lnTo>
                  <a:pt x="165" y="20"/>
                </a:lnTo>
                <a:lnTo>
                  <a:pt x="157" y="26"/>
                </a:lnTo>
                <a:lnTo>
                  <a:pt x="151" y="33"/>
                </a:lnTo>
                <a:lnTo>
                  <a:pt x="146" y="40"/>
                </a:lnTo>
                <a:lnTo>
                  <a:pt x="142" y="47"/>
                </a:lnTo>
                <a:lnTo>
                  <a:pt x="139" y="54"/>
                </a:lnTo>
                <a:lnTo>
                  <a:pt x="137" y="61"/>
                </a:lnTo>
                <a:lnTo>
                  <a:pt x="135" y="74"/>
                </a:lnTo>
                <a:lnTo>
                  <a:pt x="135" y="84"/>
                </a:lnTo>
                <a:lnTo>
                  <a:pt x="135" y="84"/>
                </a:lnTo>
                <a:lnTo>
                  <a:pt x="138" y="113"/>
                </a:lnTo>
                <a:lnTo>
                  <a:pt x="141" y="128"/>
                </a:lnTo>
                <a:lnTo>
                  <a:pt x="141" y="128"/>
                </a:lnTo>
                <a:lnTo>
                  <a:pt x="140" y="129"/>
                </a:lnTo>
                <a:lnTo>
                  <a:pt x="136" y="132"/>
                </a:lnTo>
                <a:lnTo>
                  <a:pt x="135" y="135"/>
                </a:lnTo>
                <a:lnTo>
                  <a:pt x="133" y="139"/>
                </a:lnTo>
                <a:lnTo>
                  <a:pt x="132" y="143"/>
                </a:lnTo>
                <a:lnTo>
                  <a:pt x="132" y="149"/>
                </a:lnTo>
                <a:lnTo>
                  <a:pt x="132" y="149"/>
                </a:lnTo>
                <a:lnTo>
                  <a:pt x="134" y="162"/>
                </a:lnTo>
                <a:lnTo>
                  <a:pt x="136" y="170"/>
                </a:lnTo>
                <a:lnTo>
                  <a:pt x="140" y="175"/>
                </a:lnTo>
                <a:lnTo>
                  <a:pt x="143" y="178"/>
                </a:lnTo>
                <a:lnTo>
                  <a:pt x="150" y="182"/>
                </a:lnTo>
                <a:lnTo>
                  <a:pt x="153" y="186"/>
                </a:lnTo>
                <a:lnTo>
                  <a:pt x="155" y="191"/>
                </a:lnTo>
                <a:lnTo>
                  <a:pt x="155" y="191"/>
                </a:lnTo>
                <a:lnTo>
                  <a:pt x="158" y="205"/>
                </a:lnTo>
                <a:lnTo>
                  <a:pt x="163" y="216"/>
                </a:lnTo>
                <a:lnTo>
                  <a:pt x="168" y="223"/>
                </a:lnTo>
                <a:lnTo>
                  <a:pt x="172" y="229"/>
                </a:lnTo>
                <a:lnTo>
                  <a:pt x="176" y="233"/>
                </a:lnTo>
                <a:lnTo>
                  <a:pt x="179" y="238"/>
                </a:lnTo>
                <a:lnTo>
                  <a:pt x="181" y="243"/>
                </a:lnTo>
                <a:lnTo>
                  <a:pt x="182" y="252"/>
                </a:lnTo>
                <a:lnTo>
                  <a:pt x="182" y="252"/>
                </a:lnTo>
                <a:lnTo>
                  <a:pt x="181" y="266"/>
                </a:lnTo>
                <a:lnTo>
                  <a:pt x="180" y="272"/>
                </a:lnTo>
                <a:lnTo>
                  <a:pt x="178" y="278"/>
                </a:lnTo>
                <a:lnTo>
                  <a:pt x="176" y="284"/>
                </a:lnTo>
                <a:lnTo>
                  <a:pt x="173" y="289"/>
                </a:lnTo>
                <a:lnTo>
                  <a:pt x="169" y="294"/>
                </a:lnTo>
                <a:lnTo>
                  <a:pt x="165" y="299"/>
                </a:lnTo>
                <a:lnTo>
                  <a:pt x="159" y="303"/>
                </a:lnTo>
                <a:lnTo>
                  <a:pt x="153" y="307"/>
                </a:lnTo>
                <a:lnTo>
                  <a:pt x="140" y="317"/>
                </a:lnTo>
                <a:lnTo>
                  <a:pt x="122" y="325"/>
                </a:lnTo>
                <a:lnTo>
                  <a:pt x="102" y="333"/>
                </a:lnTo>
                <a:lnTo>
                  <a:pt x="102" y="333"/>
                </a:lnTo>
                <a:lnTo>
                  <a:pt x="79" y="341"/>
                </a:lnTo>
                <a:lnTo>
                  <a:pt x="60" y="349"/>
                </a:lnTo>
                <a:lnTo>
                  <a:pt x="43" y="357"/>
                </a:lnTo>
                <a:lnTo>
                  <a:pt x="27" y="365"/>
                </a:lnTo>
                <a:lnTo>
                  <a:pt x="16" y="374"/>
                </a:lnTo>
                <a:lnTo>
                  <a:pt x="7" y="381"/>
                </a:lnTo>
                <a:lnTo>
                  <a:pt x="2" y="388"/>
                </a:lnTo>
                <a:lnTo>
                  <a:pt x="1" y="391"/>
                </a:lnTo>
                <a:lnTo>
                  <a:pt x="0" y="394"/>
                </a:lnTo>
                <a:lnTo>
                  <a:pt x="0" y="394"/>
                </a:lnTo>
                <a:lnTo>
                  <a:pt x="0" y="446"/>
                </a:lnTo>
                <a:lnTo>
                  <a:pt x="234" y="446"/>
                </a:lnTo>
                <a:lnTo>
                  <a:pt x="466" y="446"/>
                </a:lnTo>
                <a:lnTo>
                  <a:pt x="466" y="446"/>
                </a:lnTo>
                <a:lnTo>
                  <a:pt x="466" y="394"/>
                </a:lnTo>
                <a:lnTo>
                  <a:pt x="466" y="394"/>
                </a:lnTo>
                <a:lnTo>
                  <a:pt x="465" y="391"/>
                </a:lnTo>
                <a:lnTo>
                  <a:pt x="464" y="388"/>
                </a:lnTo>
                <a:lnTo>
                  <a:pt x="459" y="381"/>
                </a:lnTo>
                <a:lnTo>
                  <a:pt x="450" y="374"/>
                </a:lnTo>
                <a:lnTo>
                  <a:pt x="439" y="365"/>
                </a:lnTo>
                <a:lnTo>
                  <a:pt x="424" y="357"/>
                </a:lnTo>
                <a:lnTo>
                  <a:pt x="406" y="349"/>
                </a:lnTo>
                <a:lnTo>
                  <a:pt x="387" y="341"/>
                </a:lnTo>
                <a:lnTo>
                  <a:pt x="365" y="333"/>
                </a:lnTo>
                <a:lnTo>
                  <a:pt x="365" y="333"/>
                </a:lnTo>
                <a:close/>
              </a:path>
            </a:pathLst>
          </a:custGeom>
          <a:solidFill>
            <a:srgbClr val="FAB55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466"/>
          <p:cNvSpPr>
            <a:spLocks noEditPoints="1"/>
          </p:cNvSpPr>
          <p:nvPr/>
        </p:nvSpPr>
        <p:spPr bwMode="auto">
          <a:xfrm>
            <a:off x="609600" y="3945635"/>
            <a:ext cx="777240" cy="702565"/>
          </a:xfrm>
          <a:custGeom>
            <a:avLst/>
            <a:gdLst>
              <a:gd name="T0" fmla="*/ 313 w 514"/>
              <a:gd name="T1" fmla="*/ 240 h 513"/>
              <a:gd name="T2" fmla="*/ 321 w 514"/>
              <a:gd name="T3" fmla="*/ 222 h 513"/>
              <a:gd name="T4" fmla="*/ 331 w 514"/>
              <a:gd name="T5" fmla="*/ 166 h 513"/>
              <a:gd name="T6" fmla="*/ 328 w 514"/>
              <a:gd name="T7" fmla="*/ 134 h 513"/>
              <a:gd name="T8" fmla="*/ 312 w 514"/>
              <a:gd name="T9" fmla="*/ 88 h 513"/>
              <a:gd name="T10" fmla="*/ 282 w 514"/>
              <a:gd name="T11" fmla="*/ 49 h 513"/>
              <a:gd name="T12" fmla="*/ 256 w 514"/>
              <a:gd name="T13" fmla="*/ 28 h 513"/>
              <a:gd name="T14" fmla="*/ 213 w 514"/>
              <a:gd name="T15" fmla="*/ 7 h 513"/>
              <a:gd name="T16" fmla="*/ 166 w 514"/>
              <a:gd name="T17" fmla="*/ 0 h 513"/>
              <a:gd name="T18" fmla="*/ 134 w 514"/>
              <a:gd name="T19" fmla="*/ 3 h 513"/>
              <a:gd name="T20" fmla="*/ 89 w 514"/>
              <a:gd name="T21" fmla="*/ 19 h 513"/>
              <a:gd name="T22" fmla="*/ 49 w 514"/>
              <a:gd name="T23" fmla="*/ 49 h 513"/>
              <a:gd name="T24" fmla="*/ 28 w 514"/>
              <a:gd name="T25" fmla="*/ 74 h 513"/>
              <a:gd name="T26" fmla="*/ 7 w 514"/>
              <a:gd name="T27" fmla="*/ 118 h 513"/>
              <a:gd name="T28" fmla="*/ 0 w 514"/>
              <a:gd name="T29" fmla="*/ 166 h 513"/>
              <a:gd name="T30" fmla="*/ 3 w 514"/>
              <a:gd name="T31" fmla="*/ 197 h 513"/>
              <a:gd name="T32" fmla="*/ 19 w 514"/>
              <a:gd name="T33" fmla="*/ 242 h 513"/>
              <a:gd name="T34" fmla="*/ 49 w 514"/>
              <a:gd name="T35" fmla="*/ 283 h 513"/>
              <a:gd name="T36" fmla="*/ 75 w 514"/>
              <a:gd name="T37" fmla="*/ 304 h 513"/>
              <a:gd name="T38" fmla="*/ 118 w 514"/>
              <a:gd name="T39" fmla="*/ 324 h 513"/>
              <a:gd name="T40" fmla="*/ 165 w 514"/>
              <a:gd name="T41" fmla="*/ 330 h 513"/>
              <a:gd name="T42" fmla="*/ 185 w 514"/>
              <a:gd name="T43" fmla="*/ 329 h 513"/>
              <a:gd name="T44" fmla="*/ 240 w 514"/>
              <a:gd name="T45" fmla="*/ 312 h 513"/>
              <a:gd name="T46" fmla="*/ 430 w 514"/>
              <a:gd name="T47" fmla="*/ 503 h 513"/>
              <a:gd name="T48" fmla="*/ 452 w 514"/>
              <a:gd name="T49" fmla="*/ 513 h 513"/>
              <a:gd name="T50" fmla="*/ 476 w 514"/>
              <a:gd name="T51" fmla="*/ 508 h 513"/>
              <a:gd name="T52" fmla="*/ 497 w 514"/>
              <a:gd name="T53" fmla="*/ 491 h 513"/>
              <a:gd name="T54" fmla="*/ 508 w 514"/>
              <a:gd name="T55" fmla="*/ 476 h 513"/>
              <a:gd name="T56" fmla="*/ 514 w 514"/>
              <a:gd name="T57" fmla="*/ 453 h 513"/>
              <a:gd name="T58" fmla="*/ 503 w 514"/>
              <a:gd name="T59" fmla="*/ 429 h 513"/>
              <a:gd name="T60" fmla="*/ 165 w 514"/>
              <a:gd name="T61" fmla="*/ 284 h 513"/>
              <a:gd name="T62" fmla="*/ 132 w 514"/>
              <a:gd name="T63" fmla="*/ 279 h 513"/>
              <a:gd name="T64" fmla="*/ 100 w 514"/>
              <a:gd name="T65" fmla="*/ 265 h 513"/>
              <a:gd name="T66" fmla="*/ 82 w 514"/>
              <a:gd name="T67" fmla="*/ 250 h 513"/>
              <a:gd name="T68" fmla="*/ 61 w 514"/>
              <a:gd name="T69" fmla="*/ 221 h 513"/>
              <a:gd name="T70" fmla="*/ 49 w 514"/>
              <a:gd name="T71" fmla="*/ 188 h 513"/>
              <a:gd name="T72" fmla="*/ 47 w 514"/>
              <a:gd name="T73" fmla="*/ 166 h 513"/>
              <a:gd name="T74" fmla="*/ 52 w 514"/>
              <a:gd name="T75" fmla="*/ 132 h 513"/>
              <a:gd name="T76" fmla="*/ 66 w 514"/>
              <a:gd name="T77" fmla="*/ 100 h 513"/>
              <a:gd name="T78" fmla="*/ 82 w 514"/>
              <a:gd name="T79" fmla="*/ 82 h 513"/>
              <a:gd name="T80" fmla="*/ 111 w 514"/>
              <a:gd name="T81" fmla="*/ 60 h 513"/>
              <a:gd name="T82" fmla="*/ 143 w 514"/>
              <a:gd name="T83" fmla="*/ 49 h 513"/>
              <a:gd name="T84" fmla="*/ 166 w 514"/>
              <a:gd name="T85" fmla="*/ 47 h 513"/>
              <a:gd name="T86" fmla="*/ 199 w 514"/>
              <a:gd name="T87" fmla="*/ 52 h 513"/>
              <a:gd name="T88" fmla="*/ 231 w 514"/>
              <a:gd name="T89" fmla="*/ 67 h 513"/>
              <a:gd name="T90" fmla="*/ 249 w 514"/>
              <a:gd name="T91" fmla="*/ 82 h 513"/>
              <a:gd name="T92" fmla="*/ 270 w 514"/>
              <a:gd name="T93" fmla="*/ 110 h 513"/>
              <a:gd name="T94" fmla="*/ 282 w 514"/>
              <a:gd name="T95" fmla="*/ 142 h 513"/>
              <a:gd name="T96" fmla="*/ 284 w 514"/>
              <a:gd name="T97" fmla="*/ 166 h 513"/>
              <a:gd name="T98" fmla="*/ 280 w 514"/>
              <a:gd name="T99" fmla="*/ 199 h 513"/>
              <a:gd name="T100" fmla="*/ 265 w 514"/>
              <a:gd name="T101" fmla="*/ 231 h 513"/>
              <a:gd name="T102" fmla="*/ 249 w 514"/>
              <a:gd name="T103" fmla="*/ 250 h 513"/>
              <a:gd name="T104" fmla="*/ 220 w 514"/>
              <a:gd name="T105" fmla="*/ 271 h 513"/>
              <a:gd name="T106" fmla="*/ 188 w 514"/>
              <a:gd name="T107" fmla="*/ 282 h 513"/>
              <a:gd name="T108" fmla="*/ 165 w 514"/>
              <a:gd name="T109" fmla="*/ 284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14" h="513">
                <a:moveTo>
                  <a:pt x="503" y="429"/>
                </a:moveTo>
                <a:lnTo>
                  <a:pt x="313" y="240"/>
                </a:lnTo>
                <a:lnTo>
                  <a:pt x="313" y="240"/>
                </a:lnTo>
                <a:lnTo>
                  <a:pt x="313" y="240"/>
                </a:lnTo>
                <a:lnTo>
                  <a:pt x="313" y="240"/>
                </a:lnTo>
                <a:lnTo>
                  <a:pt x="321" y="222"/>
                </a:lnTo>
                <a:lnTo>
                  <a:pt x="327" y="204"/>
                </a:lnTo>
                <a:lnTo>
                  <a:pt x="330" y="185"/>
                </a:lnTo>
                <a:lnTo>
                  <a:pt x="331" y="166"/>
                </a:lnTo>
                <a:lnTo>
                  <a:pt x="331" y="166"/>
                </a:lnTo>
                <a:lnTo>
                  <a:pt x="330" y="150"/>
                </a:lnTo>
                <a:lnTo>
                  <a:pt x="328" y="134"/>
                </a:lnTo>
                <a:lnTo>
                  <a:pt x="324" y="118"/>
                </a:lnTo>
                <a:lnTo>
                  <a:pt x="319" y="103"/>
                </a:lnTo>
                <a:lnTo>
                  <a:pt x="312" y="88"/>
                </a:lnTo>
                <a:lnTo>
                  <a:pt x="303" y="74"/>
                </a:lnTo>
                <a:lnTo>
                  <a:pt x="294" y="62"/>
                </a:lnTo>
                <a:lnTo>
                  <a:pt x="282" y="49"/>
                </a:lnTo>
                <a:lnTo>
                  <a:pt x="282" y="49"/>
                </a:lnTo>
                <a:lnTo>
                  <a:pt x="270" y="37"/>
                </a:lnTo>
                <a:lnTo>
                  <a:pt x="256" y="28"/>
                </a:lnTo>
                <a:lnTo>
                  <a:pt x="243" y="19"/>
                </a:lnTo>
                <a:lnTo>
                  <a:pt x="228" y="13"/>
                </a:lnTo>
                <a:lnTo>
                  <a:pt x="213" y="7"/>
                </a:lnTo>
                <a:lnTo>
                  <a:pt x="197" y="3"/>
                </a:lnTo>
                <a:lnTo>
                  <a:pt x="181" y="1"/>
                </a:lnTo>
                <a:lnTo>
                  <a:pt x="166" y="0"/>
                </a:lnTo>
                <a:lnTo>
                  <a:pt x="166" y="0"/>
                </a:lnTo>
                <a:lnTo>
                  <a:pt x="150" y="1"/>
                </a:lnTo>
                <a:lnTo>
                  <a:pt x="134" y="3"/>
                </a:lnTo>
                <a:lnTo>
                  <a:pt x="118" y="7"/>
                </a:lnTo>
                <a:lnTo>
                  <a:pt x="103" y="13"/>
                </a:lnTo>
                <a:lnTo>
                  <a:pt x="89" y="19"/>
                </a:lnTo>
                <a:lnTo>
                  <a:pt x="75" y="28"/>
                </a:lnTo>
                <a:lnTo>
                  <a:pt x="61" y="37"/>
                </a:lnTo>
                <a:lnTo>
                  <a:pt x="49" y="49"/>
                </a:lnTo>
                <a:lnTo>
                  <a:pt x="49" y="49"/>
                </a:lnTo>
                <a:lnTo>
                  <a:pt x="37" y="62"/>
                </a:lnTo>
                <a:lnTo>
                  <a:pt x="28" y="74"/>
                </a:lnTo>
                <a:lnTo>
                  <a:pt x="19" y="88"/>
                </a:lnTo>
                <a:lnTo>
                  <a:pt x="12" y="103"/>
                </a:lnTo>
                <a:lnTo>
                  <a:pt x="7" y="118"/>
                </a:lnTo>
                <a:lnTo>
                  <a:pt x="3" y="134"/>
                </a:lnTo>
                <a:lnTo>
                  <a:pt x="1" y="150"/>
                </a:lnTo>
                <a:lnTo>
                  <a:pt x="0" y="166"/>
                </a:lnTo>
                <a:lnTo>
                  <a:pt x="0" y="166"/>
                </a:lnTo>
                <a:lnTo>
                  <a:pt x="1" y="182"/>
                </a:lnTo>
                <a:lnTo>
                  <a:pt x="3" y="197"/>
                </a:lnTo>
                <a:lnTo>
                  <a:pt x="7" y="212"/>
                </a:lnTo>
                <a:lnTo>
                  <a:pt x="12" y="227"/>
                </a:lnTo>
                <a:lnTo>
                  <a:pt x="19" y="242"/>
                </a:lnTo>
                <a:lnTo>
                  <a:pt x="28" y="256"/>
                </a:lnTo>
                <a:lnTo>
                  <a:pt x="37" y="270"/>
                </a:lnTo>
                <a:lnTo>
                  <a:pt x="49" y="283"/>
                </a:lnTo>
                <a:lnTo>
                  <a:pt x="49" y="283"/>
                </a:lnTo>
                <a:lnTo>
                  <a:pt x="61" y="293"/>
                </a:lnTo>
                <a:lnTo>
                  <a:pt x="75" y="304"/>
                </a:lnTo>
                <a:lnTo>
                  <a:pt x="89" y="311"/>
                </a:lnTo>
                <a:lnTo>
                  <a:pt x="103" y="319"/>
                </a:lnTo>
                <a:lnTo>
                  <a:pt x="118" y="324"/>
                </a:lnTo>
                <a:lnTo>
                  <a:pt x="134" y="327"/>
                </a:lnTo>
                <a:lnTo>
                  <a:pt x="150" y="330"/>
                </a:lnTo>
                <a:lnTo>
                  <a:pt x="165" y="330"/>
                </a:lnTo>
                <a:lnTo>
                  <a:pt x="166" y="330"/>
                </a:lnTo>
                <a:lnTo>
                  <a:pt x="166" y="330"/>
                </a:lnTo>
                <a:lnTo>
                  <a:pt x="185" y="329"/>
                </a:lnTo>
                <a:lnTo>
                  <a:pt x="203" y="326"/>
                </a:lnTo>
                <a:lnTo>
                  <a:pt x="222" y="321"/>
                </a:lnTo>
                <a:lnTo>
                  <a:pt x="240" y="312"/>
                </a:lnTo>
                <a:lnTo>
                  <a:pt x="240" y="312"/>
                </a:lnTo>
                <a:lnTo>
                  <a:pt x="430" y="503"/>
                </a:lnTo>
                <a:lnTo>
                  <a:pt x="430" y="503"/>
                </a:lnTo>
                <a:lnTo>
                  <a:pt x="437" y="508"/>
                </a:lnTo>
                <a:lnTo>
                  <a:pt x="445" y="512"/>
                </a:lnTo>
                <a:lnTo>
                  <a:pt x="452" y="513"/>
                </a:lnTo>
                <a:lnTo>
                  <a:pt x="461" y="513"/>
                </a:lnTo>
                <a:lnTo>
                  <a:pt x="468" y="511"/>
                </a:lnTo>
                <a:lnTo>
                  <a:pt x="476" y="508"/>
                </a:lnTo>
                <a:lnTo>
                  <a:pt x="484" y="503"/>
                </a:lnTo>
                <a:lnTo>
                  <a:pt x="491" y="496"/>
                </a:lnTo>
                <a:lnTo>
                  <a:pt x="497" y="491"/>
                </a:lnTo>
                <a:lnTo>
                  <a:pt x="497" y="491"/>
                </a:lnTo>
                <a:lnTo>
                  <a:pt x="503" y="483"/>
                </a:lnTo>
                <a:lnTo>
                  <a:pt x="508" y="476"/>
                </a:lnTo>
                <a:lnTo>
                  <a:pt x="512" y="469"/>
                </a:lnTo>
                <a:lnTo>
                  <a:pt x="514" y="460"/>
                </a:lnTo>
                <a:lnTo>
                  <a:pt x="514" y="453"/>
                </a:lnTo>
                <a:lnTo>
                  <a:pt x="512" y="444"/>
                </a:lnTo>
                <a:lnTo>
                  <a:pt x="508" y="437"/>
                </a:lnTo>
                <a:lnTo>
                  <a:pt x="503" y="429"/>
                </a:lnTo>
                <a:lnTo>
                  <a:pt x="503" y="429"/>
                </a:lnTo>
                <a:close/>
                <a:moveTo>
                  <a:pt x="165" y="284"/>
                </a:moveTo>
                <a:lnTo>
                  <a:pt x="165" y="284"/>
                </a:lnTo>
                <a:lnTo>
                  <a:pt x="154" y="284"/>
                </a:lnTo>
                <a:lnTo>
                  <a:pt x="143" y="282"/>
                </a:lnTo>
                <a:lnTo>
                  <a:pt x="132" y="279"/>
                </a:lnTo>
                <a:lnTo>
                  <a:pt x="121" y="275"/>
                </a:lnTo>
                <a:lnTo>
                  <a:pt x="111" y="271"/>
                </a:lnTo>
                <a:lnTo>
                  <a:pt x="100" y="265"/>
                </a:lnTo>
                <a:lnTo>
                  <a:pt x="91" y="257"/>
                </a:lnTo>
                <a:lnTo>
                  <a:pt x="82" y="250"/>
                </a:lnTo>
                <a:lnTo>
                  <a:pt x="82" y="250"/>
                </a:lnTo>
                <a:lnTo>
                  <a:pt x="74" y="240"/>
                </a:lnTo>
                <a:lnTo>
                  <a:pt x="66" y="231"/>
                </a:lnTo>
                <a:lnTo>
                  <a:pt x="61" y="221"/>
                </a:lnTo>
                <a:lnTo>
                  <a:pt x="56" y="210"/>
                </a:lnTo>
                <a:lnTo>
                  <a:pt x="52" y="200"/>
                </a:lnTo>
                <a:lnTo>
                  <a:pt x="49" y="188"/>
                </a:lnTo>
                <a:lnTo>
                  <a:pt x="47" y="176"/>
                </a:lnTo>
                <a:lnTo>
                  <a:pt x="47" y="166"/>
                </a:lnTo>
                <a:lnTo>
                  <a:pt x="47" y="166"/>
                </a:lnTo>
                <a:lnTo>
                  <a:pt x="47" y="154"/>
                </a:lnTo>
                <a:lnTo>
                  <a:pt x="49" y="142"/>
                </a:lnTo>
                <a:lnTo>
                  <a:pt x="52" y="132"/>
                </a:lnTo>
                <a:lnTo>
                  <a:pt x="56" y="121"/>
                </a:lnTo>
                <a:lnTo>
                  <a:pt x="61" y="110"/>
                </a:lnTo>
                <a:lnTo>
                  <a:pt x="66" y="100"/>
                </a:lnTo>
                <a:lnTo>
                  <a:pt x="74" y="90"/>
                </a:lnTo>
                <a:lnTo>
                  <a:pt x="82" y="82"/>
                </a:lnTo>
                <a:lnTo>
                  <a:pt x="82" y="82"/>
                </a:lnTo>
                <a:lnTo>
                  <a:pt x="91" y="73"/>
                </a:lnTo>
                <a:lnTo>
                  <a:pt x="100" y="67"/>
                </a:lnTo>
                <a:lnTo>
                  <a:pt x="111" y="60"/>
                </a:lnTo>
                <a:lnTo>
                  <a:pt x="121" y="55"/>
                </a:lnTo>
                <a:lnTo>
                  <a:pt x="132" y="52"/>
                </a:lnTo>
                <a:lnTo>
                  <a:pt x="143" y="49"/>
                </a:lnTo>
                <a:lnTo>
                  <a:pt x="154" y="48"/>
                </a:lnTo>
                <a:lnTo>
                  <a:pt x="166" y="47"/>
                </a:lnTo>
                <a:lnTo>
                  <a:pt x="166" y="47"/>
                </a:lnTo>
                <a:lnTo>
                  <a:pt x="177" y="48"/>
                </a:lnTo>
                <a:lnTo>
                  <a:pt x="188" y="49"/>
                </a:lnTo>
                <a:lnTo>
                  <a:pt x="199" y="52"/>
                </a:lnTo>
                <a:lnTo>
                  <a:pt x="210" y="55"/>
                </a:lnTo>
                <a:lnTo>
                  <a:pt x="220" y="60"/>
                </a:lnTo>
                <a:lnTo>
                  <a:pt x="231" y="67"/>
                </a:lnTo>
                <a:lnTo>
                  <a:pt x="240" y="73"/>
                </a:lnTo>
                <a:lnTo>
                  <a:pt x="249" y="82"/>
                </a:lnTo>
                <a:lnTo>
                  <a:pt x="249" y="82"/>
                </a:lnTo>
                <a:lnTo>
                  <a:pt x="258" y="90"/>
                </a:lnTo>
                <a:lnTo>
                  <a:pt x="265" y="100"/>
                </a:lnTo>
                <a:lnTo>
                  <a:pt x="270" y="110"/>
                </a:lnTo>
                <a:lnTo>
                  <a:pt x="276" y="121"/>
                </a:lnTo>
                <a:lnTo>
                  <a:pt x="280" y="132"/>
                </a:lnTo>
                <a:lnTo>
                  <a:pt x="282" y="142"/>
                </a:lnTo>
                <a:lnTo>
                  <a:pt x="284" y="154"/>
                </a:lnTo>
                <a:lnTo>
                  <a:pt x="284" y="166"/>
                </a:lnTo>
                <a:lnTo>
                  <a:pt x="284" y="166"/>
                </a:lnTo>
                <a:lnTo>
                  <a:pt x="284" y="176"/>
                </a:lnTo>
                <a:lnTo>
                  <a:pt x="282" y="188"/>
                </a:lnTo>
                <a:lnTo>
                  <a:pt x="280" y="199"/>
                </a:lnTo>
                <a:lnTo>
                  <a:pt x="276" y="210"/>
                </a:lnTo>
                <a:lnTo>
                  <a:pt x="270" y="221"/>
                </a:lnTo>
                <a:lnTo>
                  <a:pt x="265" y="231"/>
                </a:lnTo>
                <a:lnTo>
                  <a:pt x="258" y="240"/>
                </a:lnTo>
                <a:lnTo>
                  <a:pt x="249" y="250"/>
                </a:lnTo>
                <a:lnTo>
                  <a:pt x="249" y="250"/>
                </a:lnTo>
                <a:lnTo>
                  <a:pt x="240" y="257"/>
                </a:lnTo>
                <a:lnTo>
                  <a:pt x="231" y="265"/>
                </a:lnTo>
                <a:lnTo>
                  <a:pt x="220" y="271"/>
                </a:lnTo>
                <a:lnTo>
                  <a:pt x="210" y="275"/>
                </a:lnTo>
                <a:lnTo>
                  <a:pt x="199" y="279"/>
                </a:lnTo>
                <a:lnTo>
                  <a:pt x="188" y="282"/>
                </a:lnTo>
                <a:lnTo>
                  <a:pt x="177" y="284"/>
                </a:lnTo>
                <a:lnTo>
                  <a:pt x="165" y="284"/>
                </a:lnTo>
                <a:lnTo>
                  <a:pt x="165" y="284"/>
                </a:lnTo>
                <a:close/>
              </a:path>
            </a:pathLst>
          </a:custGeom>
          <a:solidFill>
            <a:srgbClr val="FAB5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24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762000"/>
          </a:xfrm>
        </p:spPr>
        <p:txBody>
          <a:bodyPr/>
          <a:lstStyle/>
          <a:p>
            <a:pPr algn="l"/>
            <a:r>
              <a:rPr lang="en-US" dirty="0"/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0" y="1095091"/>
            <a:ext cx="4343399" cy="5762909"/>
            <a:chOff x="1447800" y="3420772"/>
            <a:chExt cx="7239000" cy="3150165"/>
          </a:xfrm>
        </p:grpSpPr>
        <p:sp>
          <p:nvSpPr>
            <p:cNvPr id="37" name="Shape 244"/>
            <p:cNvSpPr/>
            <p:nvPr/>
          </p:nvSpPr>
          <p:spPr>
            <a:xfrm>
              <a:off x="1447800" y="3420772"/>
              <a:ext cx="7239000" cy="31501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</a:pPr>
              <a:endParaRPr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74800" y="3670845"/>
              <a:ext cx="6741713" cy="269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100" dirty="0">
                  <a:solidFill>
                    <a:srgbClr val="353637"/>
                  </a:solidFill>
                </a:rPr>
                <a:t>Impressive results in health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100" dirty="0">
                  <a:solidFill>
                    <a:srgbClr val="353637"/>
                  </a:solidFill>
                </a:rPr>
                <a:t>Leverage lessons learned &amp; health organizational structures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100" dirty="0">
                  <a:solidFill>
                    <a:srgbClr val="353637"/>
                  </a:solidFill>
                </a:rPr>
                <a:t>Implementation consistent with key characteristics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100" dirty="0">
                  <a:solidFill>
                    <a:srgbClr val="353637"/>
                  </a:solidFill>
                </a:rPr>
                <a:t>Identify risks and put in place appropriate mechanisms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100" dirty="0">
                  <a:solidFill>
                    <a:srgbClr val="353637"/>
                  </a:solidFill>
                </a:rPr>
                <a:t>Main concerns: sustainability, cost efficiency, capacity of education system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100" dirty="0">
                  <a:solidFill>
                    <a:srgbClr val="353637"/>
                  </a:solidFill>
                </a:rPr>
                <a:t>To mitigate concerns, build capacity of stakeholders &amp; do continuous monitoring and design assessment</a:t>
              </a:r>
            </a:p>
            <a:p>
              <a:endParaRPr lang="en-US" sz="2000" dirty="0">
                <a:solidFill>
                  <a:srgbClr val="353637"/>
                </a:solidFill>
              </a:endParaRPr>
            </a:p>
          </p:txBody>
        </p:sp>
      </p:grpSp>
      <p:pic>
        <p:nvPicPr>
          <p:cNvPr id="1028" name="Picture 4" descr="Image result for burundi educ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7"/>
          <a:stretch/>
        </p:blipFill>
        <p:spPr bwMode="auto">
          <a:xfrm>
            <a:off x="4114800" y="1095091"/>
            <a:ext cx="5029200" cy="294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unicef burundi educati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6" b="11364"/>
          <a:stretch/>
        </p:blipFill>
        <p:spPr bwMode="auto">
          <a:xfrm>
            <a:off x="4121227" y="4038600"/>
            <a:ext cx="50292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844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419" y="16764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/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04DBD-B991-4C74-BEC2-B512B9206F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 descr="Image result for world ban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019280"/>
            <a:ext cx="3253740" cy="63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university of maryland school of public polic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866" y="4022328"/>
            <a:ext cx="2852534" cy="10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083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3602</TotalTime>
  <Words>918</Words>
  <Application>Microsoft Office PowerPoint</Application>
  <PresentationFormat>On-screen Show (4:3)</PresentationFormat>
  <Paragraphs>240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ＭＳ Ｐゴシック</vt:lpstr>
      <vt:lpstr>Arial</vt:lpstr>
      <vt:lpstr>Calibri</vt:lpstr>
      <vt:lpstr>Gill Sans MT</vt:lpstr>
      <vt:lpstr>Helvetica</vt:lpstr>
      <vt:lpstr>Helvetica Neue</vt:lpstr>
      <vt:lpstr>1_Office Theme</vt:lpstr>
      <vt:lpstr>PowerPoint Presentation</vt:lpstr>
      <vt:lpstr>Introduction of PBF Pilot Project in Bubanza</vt:lpstr>
      <vt:lpstr>PBF Health Project in Burundi</vt:lpstr>
      <vt:lpstr>What is Performance Based Financing?</vt:lpstr>
      <vt:lpstr>Traditional vs. Results-based approach*</vt:lpstr>
      <vt:lpstr>Research Methodology</vt:lpstr>
      <vt:lpstr>Key Characteristics to PBF success</vt:lpstr>
      <vt:lpstr>Establishment of contracts</vt:lpstr>
      <vt:lpstr>Definition, separation and decentralization of roles</vt:lpstr>
      <vt:lpstr>Autonomy</vt:lpstr>
      <vt:lpstr>Transparency</vt:lpstr>
      <vt:lpstr>Government buy-in</vt:lpstr>
      <vt:lpstr>Monitoring &amp; Evaluation System</vt:lpstr>
      <vt:lpstr>Key characteristics &amp; PBF Education Project</vt:lpstr>
      <vt:lpstr>Conclusion</vt:lpstr>
      <vt:lpstr>Questions?</vt:lpstr>
    </vt:vector>
  </TitlesOfParts>
  <Company>Arabella Advisors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Geglio</dc:creator>
  <cp:lastModifiedBy>Vickie Ryan</cp:lastModifiedBy>
  <cp:revision>322</cp:revision>
  <cp:lastPrinted>2015-05-12T20:08:14Z</cp:lastPrinted>
  <dcterms:created xsi:type="dcterms:W3CDTF">2015-02-20T01:29:26Z</dcterms:created>
  <dcterms:modified xsi:type="dcterms:W3CDTF">2017-05-16T04:18:24Z</dcterms:modified>
</cp:coreProperties>
</file>